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60" r:id="rId6"/>
    <p:sldId id="261" r:id="rId7"/>
    <p:sldId id="276" r:id="rId8"/>
    <p:sldId id="262" r:id="rId9"/>
    <p:sldId id="263" r:id="rId10"/>
    <p:sldId id="264" r:id="rId11"/>
    <p:sldId id="265" r:id="rId12"/>
    <p:sldId id="277" r:id="rId13"/>
    <p:sldId id="278" r:id="rId14"/>
    <p:sldId id="266" r:id="rId15"/>
    <p:sldId id="267" r:id="rId16"/>
    <p:sldId id="268" r:id="rId17"/>
    <p:sldId id="279" r:id="rId18"/>
    <p:sldId id="280" r:id="rId19"/>
    <p:sldId id="269" r:id="rId20"/>
    <p:sldId id="270" r:id="rId21"/>
    <p:sldId id="271" r:id="rId22"/>
    <p:sldId id="272" r:id="rId23"/>
    <p:sldId id="281" r:id="rId24"/>
    <p:sldId id="273" r:id="rId25"/>
    <p:sldId id="274" r:id="rId26"/>
    <p:sldId id="275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Bebas Neue Cyrillic" panose="020B0604020202020204" charset="0"/>
      <p:regular r:id="rId31"/>
    </p:embeddedFont>
    <p:embeddedFont>
      <p:font typeface="Dubai" panose="020B0503030403030204" pitchFamily="34" charset="-78"/>
      <p:regular r:id="rId32"/>
      <p:bold r:id="rId33"/>
      <p:italic r:id="rId34"/>
      <p:boldItalic r:id="rId35"/>
    </p:embeddedFont>
    <p:embeddedFont>
      <p:font typeface="Impact" panose="020B0806030902050204" pitchFamily="3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4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54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9" y="0"/>
                </a:moveTo>
                <a:lnTo>
                  <a:pt x="0" y="10229228"/>
                </a:lnTo>
                <a:lnTo>
                  <a:pt x="0" y="10272543"/>
                </a:lnTo>
                <a:lnTo>
                  <a:pt x="18288000" y="10272542"/>
                </a:lnTo>
                <a:lnTo>
                  <a:pt x="18287999" y="0"/>
                </a:lnTo>
                <a:close/>
              </a:path>
            </a:pathLst>
          </a:custGeom>
          <a:solidFill>
            <a:srgbClr val="535353">
              <a:alpha val="470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527035" y="0"/>
            <a:ext cx="10761345" cy="10287000"/>
          </a:xfrm>
          <a:custGeom>
            <a:avLst/>
            <a:gdLst/>
            <a:ahLst/>
            <a:cxnLst/>
            <a:rect l="l" t="t" r="r" b="b"/>
            <a:pathLst>
              <a:path w="10761344" h="10287000">
                <a:moveTo>
                  <a:pt x="10760963" y="0"/>
                </a:moveTo>
                <a:lnTo>
                  <a:pt x="2986639" y="0"/>
                </a:lnTo>
                <a:lnTo>
                  <a:pt x="2977302" y="7586"/>
                </a:lnTo>
                <a:lnTo>
                  <a:pt x="2929206" y="47279"/>
                </a:lnTo>
                <a:lnTo>
                  <a:pt x="2881421" y="87332"/>
                </a:lnTo>
                <a:lnTo>
                  <a:pt x="2833949" y="127745"/>
                </a:lnTo>
                <a:lnTo>
                  <a:pt x="2786793" y="168515"/>
                </a:lnTo>
                <a:lnTo>
                  <a:pt x="2739953" y="209639"/>
                </a:lnTo>
                <a:lnTo>
                  <a:pt x="2693434" y="251117"/>
                </a:lnTo>
                <a:lnTo>
                  <a:pt x="2647236" y="292945"/>
                </a:lnTo>
                <a:lnTo>
                  <a:pt x="2601361" y="335122"/>
                </a:lnTo>
                <a:lnTo>
                  <a:pt x="2555812" y="377645"/>
                </a:lnTo>
                <a:lnTo>
                  <a:pt x="2510591" y="420513"/>
                </a:lnTo>
                <a:lnTo>
                  <a:pt x="2465700" y="463724"/>
                </a:lnTo>
                <a:lnTo>
                  <a:pt x="2421141" y="507275"/>
                </a:lnTo>
                <a:lnTo>
                  <a:pt x="2376916" y="551164"/>
                </a:lnTo>
                <a:lnTo>
                  <a:pt x="2333027" y="595389"/>
                </a:lnTo>
                <a:lnTo>
                  <a:pt x="2289476" y="639948"/>
                </a:lnTo>
                <a:lnTo>
                  <a:pt x="2246265" y="684839"/>
                </a:lnTo>
                <a:lnTo>
                  <a:pt x="2203397" y="730060"/>
                </a:lnTo>
                <a:lnTo>
                  <a:pt x="2160874" y="775609"/>
                </a:lnTo>
                <a:lnTo>
                  <a:pt x="2118697" y="821484"/>
                </a:lnTo>
                <a:lnTo>
                  <a:pt x="2076869" y="867682"/>
                </a:lnTo>
                <a:lnTo>
                  <a:pt x="2035391" y="914201"/>
                </a:lnTo>
                <a:lnTo>
                  <a:pt x="1994267" y="961041"/>
                </a:lnTo>
                <a:lnTo>
                  <a:pt x="1953497" y="1008197"/>
                </a:lnTo>
                <a:lnTo>
                  <a:pt x="1913084" y="1055669"/>
                </a:lnTo>
                <a:lnTo>
                  <a:pt x="1873031" y="1103454"/>
                </a:lnTo>
                <a:lnTo>
                  <a:pt x="1833338" y="1151550"/>
                </a:lnTo>
                <a:lnTo>
                  <a:pt x="1794009" y="1199955"/>
                </a:lnTo>
                <a:lnTo>
                  <a:pt x="1755046" y="1248666"/>
                </a:lnTo>
                <a:lnTo>
                  <a:pt x="1716450" y="1297683"/>
                </a:lnTo>
                <a:lnTo>
                  <a:pt x="1678223" y="1347003"/>
                </a:lnTo>
                <a:lnTo>
                  <a:pt x="1640368" y="1396623"/>
                </a:lnTo>
                <a:lnTo>
                  <a:pt x="1602887" y="1446541"/>
                </a:lnTo>
                <a:lnTo>
                  <a:pt x="1565781" y="1496756"/>
                </a:lnTo>
                <a:lnTo>
                  <a:pt x="1529054" y="1547266"/>
                </a:lnTo>
                <a:lnTo>
                  <a:pt x="1492707" y="1598068"/>
                </a:lnTo>
                <a:lnTo>
                  <a:pt x="1456741" y="1649160"/>
                </a:lnTo>
                <a:lnTo>
                  <a:pt x="1421160" y="1700540"/>
                </a:lnTo>
                <a:lnTo>
                  <a:pt x="1385965" y="1752206"/>
                </a:lnTo>
                <a:lnTo>
                  <a:pt x="1351159" y="1804156"/>
                </a:lnTo>
                <a:lnTo>
                  <a:pt x="1316742" y="1856388"/>
                </a:lnTo>
                <a:lnTo>
                  <a:pt x="1282719" y="1908899"/>
                </a:lnTo>
                <a:lnTo>
                  <a:pt x="1249090" y="1961689"/>
                </a:lnTo>
                <a:lnTo>
                  <a:pt x="1215858" y="2014754"/>
                </a:lnTo>
                <a:lnTo>
                  <a:pt x="1183024" y="2068092"/>
                </a:lnTo>
                <a:lnTo>
                  <a:pt x="1150592" y="2121702"/>
                </a:lnTo>
                <a:lnTo>
                  <a:pt x="1118562" y="2175581"/>
                </a:lnTo>
                <a:lnTo>
                  <a:pt x="1086938" y="2229727"/>
                </a:lnTo>
                <a:lnTo>
                  <a:pt x="1055721" y="2284139"/>
                </a:lnTo>
                <a:lnTo>
                  <a:pt x="1024912" y="2338813"/>
                </a:lnTo>
                <a:lnTo>
                  <a:pt x="994516" y="2393748"/>
                </a:lnTo>
                <a:lnTo>
                  <a:pt x="964532" y="2448943"/>
                </a:lnTo>
                <a:lnTo>
                  <a:pt x="934965" y="2504394"/>
                </a:lnTo>
                <a:lnTo>
                  <a:pt x="905814" y="2560100"/>
                </a:lnTo>
                <a:lnTo>
                  <a:pt x="877084" y="2616058"/>
                </a:lnTo>
                <a:lnTo>
                  <a:pt x="848775" y="2672267"/>
                </a:lnTo>
                <a:lnTo>
                  <a:pt x="820890" y="2728724"/>
                </a:lnTo>
                <a:lnTo>
                  <a:pt x="793431" y="2785428"/>
                </a:lnTo>
                <a:lnTo>
                  <a:pt x="766401" y="2842376"/>
                </a:lnTo>
                <a:lnTo>
                  <a:pt x="739800" y="2899566"/>
                </a:lnTo>
                <a:lnTo>
                  <a:pt x="713631" y="2956996"/>
                </a:lnTo>
                <a:lnTo>
                  <a:pt x="687897" y="3014664"/>
                </a:lnTo>
                <a:lnTo>
                  <a:pt x="662599" y="3072568"/>
                </a:lnTo>
                <a:lnTo>
                  <a:pt x="637740" y="3130706"/>
                </a:lnTo>
                <a:lnTo>
                  <a:pt x="613321" y="3189076"/>
                </a:lnTo>
                <a:lnTo>
                  <a:pt x="589345" y="3247675"/>
                </a:lnTo>
                <a:lnTo>
                  <a:pt x="565814" y="3306502"/>
                </a:lnTo>
                <a:lnTo>
                  <a:pt x="542729" y="3365554"/>
                </a:lnTo>
                <a:lnTo>
                  <a:pt x="520094" y="3424830"/>
                </a:lnTo>
                <a:lnTo>
                  <a:pt x="497909" y="3484326"/>
                </a:lnTo>
                <a:lnTo>
                  <a:pt x="476178" y="3544042"/>
                </a:lnTo>
                <a:lnTo>
                  <a:pt x="454901" y="3603976"/>
                </a:lnTo>
                <a:lnTo>
                  <a:pt x="434082" y="3664124"/>
                </a:lnTo>
                <a:lnTo>
                  <a:pt x="413723" y="3724485"/>
                </a:lnTo>
                <a:lnTo>
                  <a:pt x="393825" y="3785057"/>
                </a:lnTo>
                <a:lnTo>
                  <a:pt x="374390" y="3845837"/>
                </a:lnTo>
                <a:lnTo>
                  <a:pt x="355421" y="3906825"/>
                </a:lnTo>
                <a:lnTo>
                  <a:pt x="336920" y="3968017"/>
                </a:lnTo>
                <a:lnTo>
                  <a:pt x="318888" y="4029411"/>
                </a:lnTo>
                <a:lnTo>
                  <a:pt x="301329" y="4091006"/>
                </a:lnTo>
                <a:lnTo>
                  <a:pt x="284243" y="4152799"/>
                </a:lnTo>
                <a:lnTo>
                  <a:pt x="267634" y="4214788"/>
                </a:lnTo>
                <a:lnTo>
                  <a:pt x="251503" y="4276971"/>
                </a:lnTo>
                <a:lnTo>
                  <a:pt x="235852" y="4339347"/>
                </a:lnTo>
                <a:lnTo>
                  <a:pt x="220683" y="4401912"/>
                </a:lnTo>
                <a:lnTo>
                  <a:pt x="205999" y="4464665"/>
                </a:lnTo>
                <a:lnTo>
                  <a:pt x="191801" y="4527604"/>
                </a:lnTo>
                <a:lnTo>
                  <a:pt x="178092" y="4590727"/>
                </a:lnTo>
                <a:lnTo>
                  <a:pt x="164874" y="4654031"/>
                </a:lnTo>
                <a:lnTo>
                  <a:pt x="152148" y="4717515"/>
                </a:lnTo>
                <a:lnTo>
                  <a:pt x="139917" y="4781176"/>
                </a:lnTo>
                <a:lnTo>
                  <a:pt x="128183" y="4845013"/>
                </a:lnTo>
                <a:lnTo>
                  <a:pt x="116949" y="4909023"/>
                </a:lnTo>
                <a:lnTo>
                  <a:pt x="106215" y="4973204"/>
                </a:lnTo>
                <a:lnTo>
                  <a:pt x="95985" y="5037554"/>
                </a:lnTo>
                <a:lnTo>
                  <a:pt x="86260" y="5102070"/>
                </a:lnTo>
                <a:lnTo>
                  <a:pt x="77042" y="5166752"/>
                </a:lnTo>
                <a:lnTo>
                  <a:pt x="68334" y="5231597"/>
                </a:lnTo>
                <a:lnTo>
                  <a:pt x="60137" y="5296602"/>
                </a:lnTo>
                <a:lnTo>
                  <a:pt x="52454" y="5361766"/>
                </a:lnTo>
                <a:lnTo>
                  <a:pt x="45287" y="5427087"/>
                </a:lnTo>
                <a:lnTo>
                  <a:pt x="38638" y="5492562"/>
                </a:lnTo>
                <a:lnTo>
                  <a:pt x="32509" y="5558189"/>
                </a:lnTo>
                <a:lnTo>
                  <a:pt x="26901" y="5623967"/>
                </a:lnTo>
                <a:lnTo>
                  <a:pt x="21818" y="5689892"/>
                </a:lnTo>
                <a:lnTo>
                  <a:pt x="17261" y="5755964"/>
                </a:lnTo>
                <a:lnTo>
                  <a:pt x="13233" y="5822180"/>
                </a:lnTo>
                <a:lnTo>
                  <a:pt x="9734" y="5888538"/>
                </a:lnTo>
                <a:lnTo>
                  <a:pt x="6769" y="5955035"/>
                </a:lnTo>
                <a:lnTo>
                  <a:pt x="4337" y="6021671"/>
                </a:lnTo>
                <a:lnTo>
                  <a:pt x="2443" y="6088442"/>
                </a:lnTo>
                <a:lnTo>
                  <a:pt x="1087" y="6155346"/>
                </a:lnTo>
                <a:lnTo>
                  <a:pt x="272" y="6222382"/>
                </a:lnTo>
                <a:lnTo>
                  <a:pt x="0" y="6289548"/>
                </a:lnTo>
                <a:lnTo>
                  <a:pt x="272" y="6356713"/>
                </a:lnTo>
                <a:lnTo>
                  <a:pt x="1087" y="6423749"/>
                </a:lnTo>
                <a:lnTo>
                  <a:pt x="2443" y="6490653"/>
                </a:lnTo>
                <a:lnTo>
                  <a:pt x="4337" y="6557424"/>
                </a:lnTo>
                <a:lnTo>
                  <a:pt x="6769" y="6624060"/>
                </a:lnTo>
                <a:lnTo>
                  <a:pt x="9734" y="6690557"/>
                </a:lnTo>
                <a:lnTo>
                  <a:pt x="13233" y="6756915"/>
                </a:lnTo>
                <a:lnTo>
                  <a:pt x="17261" y="6823131"/>
                </a:lnTo>
                <a:lnTo>
                  <a:pt x="21818" y="6889203"/>
                </a:lnTo>
                <a:lnTo>
                  <a:pt x="26901" y="6955128"/>
                </a:lnTo>
                <a:lnTo>
                  <a:pt x="32509" y="7020906"/>
                </a:lnTo>
                <a:lnTo>
                  <a:pt x="38638" y="7086533"/>
                </a:lnTo>
                <a:lnTo>
                  <a:pt x="45287" y="7152008"/>
                </a:lnTo>
                <a:lnTo>
                  <a:pt x="52454" y="7217329"/>
                </a:lnTo>
                <a:lnTo>
                  <a:pt x="60137" y="7282493"/>
                </a:lnTo>
                <a:lnTo>
                  <a:pt x="68334" y="7347498"/>
                </a:lnTo>
                <a:lnTo>
                  <a:pt x="77042" y="7412343"/>
                </a:lnTo>
                <a:lnTo>
                  <a:pt x="86260" y="7477025"/>
                </a:lnTo>
                <a:lnTo>
                  <a:pt x="95985" y="7541541"/>
                </a:lnTo>
                <a:lnTo>
                  <a:pt x="106215" y="7605891"/>
                </a:lnTo>
                <a:lnTo>
                  <a:pt x="116949" y="7670072"/>
                </a:lnTo>
                <a:lnTo>
                  <a:pt x="128183" y="7734082"/>
                </a:lnTo>
                <a:lnTo>
                  <a:pt x="139917" y="7797919"/>
                </a:lnTo>
                <a:lnTo>
                  <a:pt x="152148" y="7861580"/>
                </a:lnTo>
                <a:lnTo>
                  <a:pt x="164874" y="7925064"/>
                </a:lnTo>
                <a:lnTo>
                  <a:pt x="178092" y="7988368"/>
                </a:lnTo>
                <a:lnTo>
                  <a:pt x="191801" y="8051491"/>
                </a:lnTo>
                <a:lnTo>
                  <a:pt x="205999" y="8114430"/>
                </a:lnTo>
                <a:lnTo>
                  <a:pt x="220683" y="8177183"/>
                </a:lnTo>
                <a:lnTo>
                  <a:pt x="235852" y="8239748"/>
                </a:lnTo>
                <a:lnTo>
                  <a:pt x="251503" y="8302124"/>
                </a:lnTo>
                <a:lnTo>
                  <a:pt x="267634" y="8364307"/>
                </a:lnTo>
                <a:lnTo>
                  <a:pt x="284243" y="8426296"/>
                </a:lnTo>
                <a:lnTo>
                  <a:pt x="301329" y="8488089"/>
                </a:lnTo>
                <a:lnTo>
                  <a:pt x="318888" y="8549684"/>
                </a:lnTo>
                <a:lnTo>
                  <a:pt x="336920" y="8611078"/>
                </a:lnTo>
                <a:lnTo>
                  <a:pt x="355421" y="8672270"/>
                </a:lnTo>
                <a:lnTo>
                  <a:pt x="374390" y="8733258"/>
                </a:lnTo>
                <a:lnTo>
                  <a:pt x="393825" y="8794038"/>
                </a:lnTo>
                <a:lnTo>
                  <a:pt x="413723" y="8854610"/>
                </a:lnTo>
                <a:lnTo>
                  <a:pt x="434082" y="8914971"/>
                </a:lnTo>
                <a:lnTo>
                  <a:pt x="454901" y="8975119"/>
                </a:lnTo>
                <a:lnTo>
                  <a:pt x="476178" y="9035053"/>
                </a:lnTo>
                <a:lnTo>
                  <a:pt x="497909" y="9094769"/>
                </a:lnTo>
                <a:lnTo>
                  <a:pt x="520094" y="9154265"/>
                </a:lnTo>
                <a:lnTo>
                  <a:pt x="542729" y="9213541"/>
                </a:lnTo>
                <a:lnTo>
                  <a:pt x="565814" y="9272593"/>
                </a:lnTo>
                <a:lnTo>
                  <a:pt x="589345" y="9331420"/>
                </a:lnTo>
                <a:lnTo>
                  <a:pt x="613321" y="9390019"/>
                </a:lnTo>
                <a:lnTo>
                  <a:pt x="637740" y="9448389"/>
                </a:lnTo>
                <a:lnTo>
                  <a:pt x="662599" y="9506527"/>
                </a:lnTo>
                <a:lnTo>
                  <a:pt x="687897" y="9564431"/>
                </a:lnTo>
                <a:lnTo>
                  <a:pt x="713631" y="9622099"/>
                </a:lnTo>
                <a:lnTo>
                  <a:pt x="739800" y="9679529"/>
                </a:lnTo>
                <a:lnTo>
                  <a:pt x="766401" y="9736719"/>
                </a:lnTo>
                <a:lnTo>
                  <a:pt x="793431" y="9793667"/>
                </a:lnTo>
                <a:lnTo>
                  <a:pt x="820890" y="9850371"/>
                </a:lnTo>
                <a:lnTo>
                  <a:pt x="848775" y="9906828"/>
                </a:lnTo>
                <a:lnTo>
                  <a:pt x="877084" y="9963037"/>
                </a:lnTo>
                <a:lnTo>
                  <a:pt x="905814" y="10018995"/>
                </a:lnTo>
                <a:lnTo>
                  <a:pt x="934965" y="10074701"/>
                </a:lnTo>
                <a:lnTo>
                  <a:pt x="964532" y="10130152"/>
                </a:lnTo>
                <a:lnTo>
                  <a:pt x="994516" y="10185347"/>
                </a:lnTo>
                <a:lnTo>
                  <a:pt x="1024912" y="10240282"/>
                </a:lnTo>
                <a:lnTo>
                  <a:pt x="1051235" y="10286996"/>
                </a:lnTo>
                <a:lnTo>
                  <a:pt x="10760963" y="10286996"/>
                </a:lnTo>
                <a:lnTo>
                  <a:pt x="10760963" y="0"/>
                </a:lnTo>
                <a:close/>
              </a:path>
            </a:pathLst>
          </a:custGeom>
          <a:solidFill>
            <a:srgbClr val="076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2523" y="1041395"/>
            <a:ext cx="10285476" cy="92456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6219" y="8852916"/>
            <a:ext cx="1783080" cy="29413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1028700"/>
            <a:ext cx="1783080" cy="2956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3587" y="1758518"/>
            <a:ext cx="5844540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rgbClr val="125D3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729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54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9" y="0"/>
                </a:moveTo>
                <a:lnTo>
                  <a:pt x="0" y="10229228"/>
                </a:lnTo>
                <a:lnTo>
                  <a:pt x="0" y="10272543"/>
                </a:lnTo>
                <a:lnTo>
                  <a:pt x="18288000" y="10272542"/>
                </a:lnTo>
                <a:lnTo>
                  <a:pt x="18287999" y="0"/>
                </a:lnTo>
                <a:close/>
              </a:path>
            </a:pathLst>
          </a:custGeom>
          <a:solidFill>
            <a:srgbClr val="535353">
              <a:alpha val="470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527035" y="0"/>
            <a:ext cx="10761345" cy="10287000"/>
          </a:xfrm>
          <a:custGeom>
            <a:avLst/>
            <a:gdLst/>
            <a:ahLst/>
            <a:cxnLst/>
            <a:rect l="l" t="t" r="r" b="b"/>
            <a:pathLst>
              <a:path w="10761344" h="10287000">
                <a:moveTo>
                  <a:pt x="10760963" y="0"/>
                </a:moveTo>
                <a:lnTo>
                  <a:pt x="2986639" y="0"/>
                </a:lnTo>
                <a:lnTo>
                  <a:pt x="2977302" y="7586"/>
                </a:lnTo>
                <a:lnTo>
                  <a:pt x="2929206" y="47279"/>
                </a:lnTo>
                <a:lnTo>
                  <a:pt x="2881421" y="87332"/>
                </a:lnTo>
                <a:lnTo>
                  <a:pt x="2833949" y="127745"/>
                </a:lnTo>
                <a:lnTo>
                  <a:pt x="2786793" y="168515"/>
                </a:lnTo>
                <a:lnTo>
                  <a:pt x="2739953" y="209639"/>
                </a:lnTo>
                <a:lnTo>
                  <a:pt x="2693434" y="251117"/>
                </a:lnTo>
                <a:lnTo>
                  <a:pt x="2647236" y="292945"/>
                </a:lnTo>
                <a:lnTo>
                  <a:pt x="2601361" y="335122"/>
                </a:lnTo>
                <a:lnTo>
                  <a:pt x="2555812" y="377645"/>
                </a:lnTo>
                <a:lnTo>
                  <a:pt x="2510591" y="420513"/>
                </a:lnTo>
                <a:lnTo>
                  <a:pt x="2465700" y="463724"/>
                </a:lnTo>
                <a:lnTo>
                  <a:pt x="2421141" y="507275"/>
                </a:lnTo>
                <a:lnTo>
                  <a:pt x="2376916" y="551164"/>
                </a:lnTo>
                <a:lnTo>
                  <a:pt x="2333027" y="595389"/>
                </a:lnTo>
                <a:lnTo>
                  <a:pt x="2289476" y="639948"/>
                </a:lnTo>
                <a:lnTo>
                  <a:pt x="2246265" y="684839"/>
                </a:lnTo>
                <a:lnTo>
                  <a:pt x="2203397" y="730060"/>
                </a:lnTo>
                <a:lnTo>
                  <a:pt x="2160874" y="775609"/>
                </a:lnTo>
                <a:lnTo>
                  <a:pt x="2118697" y="821484"/>
                </a:lnTo>
                <a:lnTo>
                  <a:pt x="2076869" y="867682"/>
                </a:lnTo>
                <a:lnTo>
                  <a:pt x="2035391" y="914201"/>
                </a:lnTo>
                <a:lnTo>
                  <a:pt x="1994267" y="961041"/>
                </a:lnTo>
                <a:lnTo>
                  <a:pt x="1953497" y="1008197"/>
                </a:lnTo>
                <a:lnTo>
                  <a:pt x="1913084" y="1055669"/>
                </a:lnTo>
                <a:lnTo>
                  <a:pt x="1873031" y="1103454"/>
                </a:lnTo>
                <a:lnTo>
                  <a:pt x="1833338" y="1151550"/>
                </a:lnTo>
                <a:lnTo>
                  <a:pt x="1794009" y="1199955"/>
                </a:lnTo>
                <a:lnTo>
                  <a:pt x="1755046" y="1248666"/>
                </a:lnTo>
                <a:lnTo>
                  <a:pt x="1716450" y="1297683"/>
                </a:lnTo>
                <a:lnTo>
                  <a:pt x="1678223" y="1347003"/>
                </a:lnTo>
                <a:lnTo>
                  <a:pt x="1640368" y="1396623"/>
                </a:lnTo>
                <a:lnTo>
                  <a:pt x="1602887" y="1446541"/>
                </a:lnTo>
                <a:lnTo>
                  <a:pt x="1565781" y="1496756"/>
                </a:lnTo>
                <a:lnTo>
                  <a:pt x="1529054" y="1547266"/>
                </a:lnTo>
                <a:lnTo>
                  <a:pt x="1492707" y="1598068"/>
                </a:lnTo>
                <a:lnTo>
                  <a:pt x="1456741" y="1649160"/>
                </a:lnTo>
                <a:lnTo>
                  <a:pt x="1421160" y="1700540"/>
                </a:lnTo>
                <a:lnTo>
                  <a:pt x="1385965" y="1752206"/>
                </a:lnTo>
                <a:lnTo>
                  <a:pt x="1351159" y="1804156"/>
                </a:lnTo>
                <a:lnTo>
                  <a:pt x="1316742" y="1856388"/>
                </a:lnTo>
                <a:lnTo>
                  <a:pt x="1282719" y="1908899"/>
                </a:lnTo>
                <a:lnTo>
                  <a:pt x="1249090" y="1961689"/>
                </a:lnTo>
                <a:lnTo>
                  <a:pt x="1215858" y="2014754"/>
                </a:lnTo>
                <a:lnTo>
                  <a:pt x="1183024" y="2068092"/>
                </a:lnTo>
                <a:lnTo>
                  <a:pt x="1150592" y="2121702"/>
                </a:lnTo>
                <a:lnTo>
                  <a:pt x="1118562" y="2175581"/>
                </a:lnTo>
                <a:lnTo>
                  <a:pt x="1086938" y="2229727"/>
                </a:lnTo>
                <a:lnTo>
                  <a:pt x="1055721" y="2284139"/>
                </a:lnTo>
                <a:lnTo>
                  <a:pt x="1024912" y="2338813"/>
                </a:lnTo>
                <a:lnTo>
                  <a:pt x="994516" y="2393748"/>
                </a:lnTo>
                <a:lnTo>
                  <a:pt x="964532" y="2448943"/>
                </a:lnTo>
                <a:lnTo>
                  <a:pt x="934965" y="2504394"/>
                </a:lnTo>
                <a:lnTo>
                  <a:pt x="905814" y="2560100"/>
                </a:lnTo>
                <a:lnTo>
                  <a:pt x="877084" y="2616058"/>
                </a:lnTo>
                <a:lnTo>
                  <a:pt x="848775" y="2672267"/>
                </a:lnTo>
                <a:lnTo>
                  <a:pt x="820890" y="2728724"/>
                </a:lnTo>
                <a:lnTo>
                  <a:pt x="793431" y="2785428"/>
                </a:lnTo>
                <a:lnTo>
                  <a:pt x="766401" y="2842376"/>
                </a:lnTo>
                <a:lnTo>
                  <a:pt x="739800" y="2899566"/>
                </a:lnTo>
                <a:lnTo>
                  <a:pt x="713631" y="2956996"/>
                </a:lnTo>
                <a:lnTo>
                  <a:pt x="687897" y="3014664"/>
                </a:lnTo>
                <a:lnTo>
                  <a:pt x="662599" y="3072568"/>
                </a:lnTo>
                <a:lnTo>
                  <a:pt x="637740" y="3130706"/>
                </a:lnTo>
                <a:lnTo>
                  <a:pt x="613321" y="3189076"/>
                </a:lnTo>
                <a:lnTo>
                  <a:pt x="589345" y="3247675"/>
                </a:lnTo>
                <a:lnTo>
                  <a:pt x="565814" y="3306502"/>
                </a:lnTo>
                <a:lnTo>
                  <a:pt x="542729" y="3365554"/>
                </a:lnTo>
                <a:lnTo>
                  <a:pt x="520094" y="3424830"/>
                </a:lnTo>
                <a:lnTo>
                  <a:pt x="497909" y="3484326"/>
                </a:lnTo>
                <a:lnTo>
                  <a:pt x="476178" y="3544042"/>
                </a:lnTo>
                <a:lnTo>
                  <a:pt x="454901" y="3603976"/>
                </a:lnTo>
                <a:lnTo>
                  <a:pt x="434082" y="3664124"/>
                </a:lnTo>
                <a:lnTo>
                  <a:pt x="413723" y="3724485"/>
                </a:lnTo>
                <a:lnTo>
                  <a:pt x="393825" y="3785057"/>
                </a:lnTo>
                <a:lnTo>
                  <a:pt x="374390" y="3845837"/>
                </a:lnTo>
                <a:lnTo>
                  <a:pt x="355421" y="3906825"/>
                </a:lnTo>
                <a:lnTo>
                  <a:pt x="336920" y="3968017"/>
                </a:lnTo>
                <a:lnTo>
                  <a:pt x="318888" y="4029411"/>
                </a:lnTo>
                <a:lnTo>
                  <a:pt x="301329" y="4091006"/>
                </a:lnTo>
                <a:lnTo>
                  <a:pt x="284243" y="4152799"/>
                </a:lnTo>
                <a:lnTo>
                  <a:pt x="267634" y="4214788"/>
                </a:lnTo>
                <a:lnTo>
                  <a:pt x="251503" y="4276971"/>
                </a:lnTo>
                <a:lnTo>
                  <a:pt x="235852" y="4339347"/>
                </a:lnTo>
                <a:lnTo>
                  <a:pt x="220683" y="4401912"/>
                </a:lnTo>
                <a:lnTo>
                  <a:pt x="205999" y="4464665"/>
                </a:lnTo>
                <a:lnTo>
                  <a:pt x="191801" y="4527604"/>
                </a:lnTo>
                <a:lnTo>
                  <a:pt x="178092" y="4590727"/>
                </a:lnTo>
                <a:lnTo>
                  <a:pt x="164874" y="4654031"/>
                </a:lnTo>
                <a:lnTo>
                  <a:pt x="152148" y="4717515"/>
                </a:lnTo>
                <a:lnTo>
                  <a:pt x="139917" y="4781176"/>
                </a:lnTo>
                <a:lnTo>
                  <a:pt x="128183" y="4845013"/>
                </a:lnTo>
                <a:lnTo>
                  <a:pt x="116949" y="4909023"/>
                </a:lnTo>
                <a:lnTo>
                  <a:pt x="106215" y="4973204"/>
                </a:lnTo>
                <a:lnTo>
                  <a:pt x="95985" y="5037554"/>
                </a:lnTo>
                <a:lnTo>
                  <a:pt x="86260" y="5102070"/>
                </a:lnTo>
                <a:lnTo>
                  <a:pt x="77042" y="5166752"/>
                </a:lnTo>
                <a:lnTo>
                  <a:pt x="68334" y="5231597"/>
                </a:lnTo>
                <a:lnTo>
                  <a:pt x="60137" y="5296602"/>
                </a:lnTo>
                <a:lnTo>
                  <a:pt x="52454" y="5361766"/>
                </a:lnTo>
                <a:lnTo>
                  <a:pt x="45287" y="5427087"/>
                </a:lnTo>
                <a:lnTo>
                  <a:pt x="38638" y="5492562"/>
                </a:lnTo>
                <a:lnTo>
                  <a:pt x="32509" y="5558189"/>
                </a:lnTo>
                <a:lnTo>
                  <a:pt x="26901" y="5623967"/>
                </a:lnTo>
                <a:lnTo>
                  <a:pt x="21818" y="5689892"/>
                </a:lnTo>
                <a:lnTo>
                  <a:pt x="17261" y="5755964"/>
                </a:lnTo>
                <a:lnTo>
                  <a:pt x="13233" y="5822180"/>
                </a:lnTo>
                <a:lnTo>
                  <a:pt x="9734" y="5888538"/>
                </a:lnTo>
                <a:lnTo>
                  <a:pt x="6769" y="5955035"/>
                </a:lnTo>
                <a:lnTo>
                  <a:pt x="4337" y="6021671"/>
                </a:lnTo>
                <a:lnTo>
                  <a:pt x="2443" y="6088442"/>
                </a:lnTo>
                <a:lnTo>
                  <a:pt x="1087" y="6155346"/>
                </a:lnTo>
                <a:lnTo>
                  <a:pt x="272" y="6222382"/>
                </a:lnTo>
                <a:lnTo>
                  <a:pt x="0" y="6289548"/>
                </a:lnTo>
                <a:lnTo>
                  <a:pt x="272" y="6356713"/>
                </a:lnTo>
                <a:lnTo>
                  <a:pt x="1087" y="6423749"/>
                </a:lnTo>
                <a:lnTo>
                  <a:pt x="2443" y="6490653"/>
                </a:lnTo>
                <a:lnTo>
                  <a:pt x="4337" y="6557424"/>
                </a:lnTo>
                <a:lnTo>
                  <a:pt x="6769" y="6624060"/>
                </a:lnTo>
                <a:lnTo>
                  <a:pt x="9734" y="6690557"/>
                </a:lnTo>
                <a:lnTo>
                  <a:pt x="13233" y="6756915"/>
                </a:lnTo>
                <a:lnTo>
                  <a:pt x="17261" y="6823131"/>
                </a:lnTo>
                <a:lnTo>
                  <a:pt x="21818" y="6889203"/>
                </a:lnTo>
                <a:lnTo>
                  <a:pt x="26901" y="6955128"/>
                </a:lnTo>
                <a:lnTo>
                  <a:pt x="32509" y="7020906"/>
                </a:lnTo>
                <a:lnTo>
                  <a:pt x="38638" y="7086533"/>
                </a:lnTo>
                <a:lnTo>
                  <a:pt x="45287" y="7152008"/>
                </a:lnTo>
                <a:lnTo>
                  <a:pt x="52454" y="7217329"/>
                </a:lnTo>
                <a:lnTo>
                  <a:pt x="60137" y="7282493"/>
                </a:lnTo>
                <a:lnTo>
                  <a:pt x="68334" y="7347498"/>
                </a:lnTo>
                <a:lnTo>
                  <a:pt x="77042" y="7412343"/>
                </a:lnTo>
                <a:lnTo>
                  <a:pt x="86260" y="7477025"/>
                </a:lnTo>
                <a:lnTo>
                  <a:pt x="95985" y="7541541"/>
                </a:lnTo>
                <a:lnTo>
                  <a:pt x="106215" y="7605891"/>
                </a:lnTo>
                <a:lnTo>
                  <a:pt x="116949" y="7670072"/>
                </a:lnTo>
                <a:lnTo>
                  <a:pt x="128183" y="7734082"/>
                </a:lnTo>
                <a:lnTo>
                  <a:pt x="139917" y="7797919"/>
                </a:lnTo>
                <a:lnTo>
                  <a:pt x="152148" y="7861580"/>
                </a:lnTo>
                <a:lnTo>
                  <a:pt x="164874" y="7925064"/>
                </a:lnTo>
                <a:lnTo>
                  <a:pt x="178092" y="7988368"/>
                </a:lnTo>
                <a:lnTo>
                  <a:pt x="191801" y="8051491"/>
                </a:lnTo>
                <a:lnTo>
                  <a:pt x="205999" y="8114430"/>
                </a:lnTo>
                <a:lnTo>
                  <a:pt x="220683" y="8177183"/>
                </a:lnTo>
                <a:lnTo>
                  <a:pt x="235852" y="8239748"/>
                </a:lnTo>
                <a:lnTo>
                  <a:pt x="251503" y="8302124"/>
                </a:lnTo>
                <a:lnTo>
                  <a:pt x="267634" y="8364307"/>
                </a:lnTo>
                <a:lnTo>
                  <a:pt x="284243" y="8426296"/>
                </a:lnTo>
                <a:lnTo>
                  <a:pt x="301329" y="8488089"/>
                </a:lnTo>
                <a:lnTo>
                  <a:pt x="318888" y="8549684"/>
                </a:lnTo>
                <a:lnTo>
                  <a:pt x="336920" y="8611078"/>
                </a:lnTo>
                <a:lnTo>
                  <a:pt x="355421" y="8672270"/>
                </a:lnTo>
                <a:lnTo>
                  <a:pt x="374390" y="8733258"/>
                </a:lnTo>
                <a:lnTo>
                  <a:pt x="393825" y="8794038"/>
                </a:lnTo>
                <a:lnTo>
                  <a:pt x="413723" y="8854610"/>
                </a:lnTo>
                <a:lnTo>
                  <a:pt x="434082" y="8914971"/>
                </a:lnTo>
                <a:lnTo>
                  <a:pt x="454901" y="8975119"/>
                </a:lnTo>
                <a:lnTo>
                  <a:pt x="476178" y="9035053"/>
                </a:lnTo>
                <a:lnTo>
                  <a:pt x="497909" y="9094769"/>
                </a:lnTo>
                <a:lnTo>
                  <a:pt x="520094" y="9154265"/>
                </a:lnTo>
                <a:lnTo>
                  <a:pt x="542729" y="9213541"/>
                </a:lnTo>
                <a:lnTo>
                  <a:pt x="565814" y="9272593"/>
                </a:lnTo>
                <a:lnTo>
                  <a:pt x="589345" y="9331420"/>
                </a:lnTo>
                <a:lnTo>
                  <a:pt x="613321" y="9390019"/>
                </a:lnTo>
                <a:lnTo>
                  <a:pt x="637740" y="9448389"/>
                </a:lnTo>
                <a:lnTo>
                  <a:pt x="662599" y="9506527"/>
                </a:lnTo>
                <a:lnTo>
                  <a:pt x="687897" y="9564431"/>
                </a:lnTo>
                <a:lnTo>
                  <a:pt x="713631" y="9622099"/>
                </a:lnTo>
                <a:lnTo>
                  <a:pt x="739800" y="9679529"/>
                </a:lnTo>
                <a:lnTo>
                  <a:pt x="766401" y="9736719"/>
                </a:lnTo>
                <a:lnTo>
                  <a:pt x="793431" y="9793667"/>
                </a:lnTo>
                <a:lnTo>
                  <a:pt x="820890" y="9850371"/>
                </a:lnTo>
                <a:lnTo>
                  <a:pt x="848775" y="9906828"/>
                </a:lnTo>
                <a:lnTo>
                  <a:pt x="877084" y="9963037"/>
                </a:lnTo>
                <a:lnTo>
                  <a:pt x="905814" y="10018995"/>
                </a:lnTo>
                <a:lnTo>
                  <a:pt x="934965" y="10074701"/>
                </a:lnTo>
                <a:lnTo>
                  <a:pt x="964532" y="10130152"/>
                </a:lnTo>
                <a:lnTo>
                  <a:pt x="994516" y="10185347"/>
                </a:lnTo>
                <a:lnTo>
                  <a:pt x="1024912" y="10240282"/>
                </a:lnTo>
                <a:lnTo>
                  <a:pt x="1051235" y="10286996"/>
                </a:lnTo>
                <a:lnTo>
                  <a:pt x="10760963" y="10286996"/>
                </a:lnTo>
                <a:lnTo>
                  <a:pt x="10760963" y="0"/>
                </a:lnTo>
                <a:close/>
              </a:path>
            </a:pathLst>
          </a:custGeom>
          <a:solidFill>
            <a:srgbClr val="076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2523" y="1041395"/>
            <a:ext cx="10285476" cy="92456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6219" y="8852916"/>
            <a:ext cx="1783080" cy="29413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1028700"/>
            <a:ext cx="1783080" cy="2956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rgbClr val="125D3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34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rgbClr val="125D3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0542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0868660" cy="10287000"/>
          </a:xfrm>
          <a:custGeom>
            <a:avLst/>
            <a:gdLst/>
            <a:ahLst/>
            <a:cxnLst/>
            <a:rect l="l" t="t" r="r" b="b"/>
            <a:pathLst>
              <a:path w="10868660" h="10287000">
                <a:moveTo>
                  <a:pt x="8180536" y="0"/>
                </a:moveTo>
                <a:lnTo>
                  <a:pt x="0" y="0"/>
                </a:lnTo>
                <a:lnTo>
                  <a:pt x="0" y="10286997"/>
                </a:lnTo>
                <a:lnTo>
                  <a:pt x="10868391" y="10286997"/>
                </a:lnTo>
                <a:lnTo>
                  <a:pt x="8180536" y="0"/>
                </a:lnTo>
                <a:close/>
              </a:path>
            </a:pathLst>
          </a:custGeom>
          <a:solidFill>
            <a:srgbClr val="0F4B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258300" cy="10287000"/>
          </a:xfrm>
          <a:custGeom>
            <a:avLst/>
            <a:gdLst/>
            <a:ahLst/>
            <a:cxnLst/>
            <a:rect l="l" t="t" r="r" b="b"/>
            <a:pathLst>
              <a:path w="9258300" h="10287000">
                <a:moveTo>
                  <a:pt x="6570381" y="0"/>
                </a:moveTo>
                <a:lnTo>
                  <a:pt x="0" y="0"/>
                </a:lnTo>
                <a:lnTo>
                  <a:pt x="0" y="10286997"/>
                </a:lnTo>
                <a:lnTo>
                  <a:pt x="9258236" y="10286997"/>
                </a:lnTo>
                <a:lnTo>
                  <a:pt x="6570381" y="0"/>
                </a:lnTo>
                <a:close/>
              </a:path>
            </a:pathLst>
          </a:custGeom>
          <a:solidFill>
            <a:srgbClr val="076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28700"/>
            <a:ext cx="1783080" cy="29565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6219" y="8956547"/>
            <a:ext cx="1783080" cy="295656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0" y="3703701"/>
            <a:ext cx="2205355" cy="19050"/>
          </a:xfrm>
          <a:custGeom>
            <a:avLst/>
            <a:gdLst/>
            <a:ahLst/>
            <a:cxnLst/>
            <a:rect l="l" t="t" r="r" b="b"/>
            <a:pathLst>
              <a:path w="2205355" h="19050">
                <a:moveTo>
                  <a:pt x="2205101" y="0"/>
                </a:moveTo>
                <a:lnTo>
                  <a:pt x="0" y="0"/>
                </a:lnTo>
                <a:lnTo>
                  <a:pt x="0" y="19050"/>
                </a:lnTo>
                <a:lnTo>
                  <a:pt x="2205101" y="19050"/>
                </a:lnTo>
                <a:lnTo>
                  <a:pt x="2205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30173" y="2393442"/>
            <a:ext cx="3368040" cy="429895"/>
          </a:xfrm>
          <a:custGeom>
            <a:avLst/>
            <a:gdLst/>
            <a:ahLst/>
            <a:cxnLst/>
            <a:rect l="l" t="t" r="r" b="b"/>
            <a:pathLst>
              <a:path w="3368040" h="429894">
                <a:moveTo>
                  <a:pt x="2436876" y="429767"/>
                </a:moveTo>
                <a:lnTo>
                  <a:pt x="3367786" y="429767"/>
                </a:lnTo>
              </a:path>
              <a:path w="3368040" h="429894">
                <a:moveTo>
                  <a:pt x="0" y="0"/>
                </a:moveTo>
                <a:lnTo>
                  <a:pt x="129158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691257" y="4542663"/>
            <a:ext cx="4751070" cy="2743200"/>
          </a:xfrm>
          <a:custGeom>
            <a:avLst/>
            <a:gdLst/>
            <a:ahLst/>
            <a:cxnLst/>
            <a:rect l="l" t="t" r="r" b="b"/>
            <a:pathLst>
              <a:path w="4751070" h="2743200">
                <a:moveTo>
                  <a:pt x="598169" y="38100"/>
                </a:moveTo>
                <a:lnTo>
                  <a:pt x="0" y="38100"/>
                </a:lnTo>
                <a:lnTo>
                  <a:pt x="0" y="2705100"/>
                </a:lnTo>
                <a:lnTo>
                  <a:pt x="365760" y="2705100"/>
                </a:lnTo>
                <a:lnTo>
                  <a:pt x="365760" y="685800"/>
                </a:lnTo>
                <a:lnTo>
                  <a:pt x="688667" y="685800"/>
                </a:lnTo>
                <a:lnTo>
                  <a:pt x="598169" y="38100"/>
                </a:lnTo>
                <a:close/>
              </a:path>
              <a:path w="4751070" h="2743200">
                <a:moveTo>
                  <a:pt x="688667" y="685800"/>
                </a:moveTo>
                <a:lnTo>
                  <a:pt x="373380" y="685800"/>
                </a:lnTo>
                <a:lnTo>
                  <a:pt x="678180" y="2705100"/>
                </a:lnTo>
                <a:lnTo>
                  <a:pt x="1028700" y="2705100"/>
                </a:lnTo>
                <a:lnTo>
                  <a:pt x="1143143" y="1946910"/>
                </a:lnTo>
                <a:lnTo>
                  <a:pt x="864869" y="1946910"/>
                </a:lnTo>
                <a:lnTo>
                  <a:pt x="688667" y="685800"/>
                </a:lnTo>
                <a:close/>
              </a:path>
              <a:path w="4751070" h="2743200">
                <a:moveTo>
                  <a:pt x="1737359" y="685800"/>
                </a:moveTo>
                <a:lnTo>
                  <a:pt x="1341120" y="685800"/>
                </a:lnTo>
                <a:lnTo>
                  <a:pt x="1341120" y="2705100"/>
                </a:lnTo>
                <a:lnTo>
                  <a:pt x="1737359" y="2705100"/>
                </a:lnTo>
                <a:lnTo>
                  <a:pt x="1737359" y="685800"/>
                </a:lnTo>
                <a:close/>
              </a:path>
              <a:path w="4751070" h="2743200">
                <a:moveTo>
                  <a:pt x="1737359" y="38100"/>
                </a:moveTo>
                <a:lnTo>
                  <a:pt x="1139190" y="38100"/>
                </a:lnTo>
                <a:lnTo>
                  <a:pt x="872490" y="1946910"/>
                </a:lnTo>
                <a:lnTo>
                  <a:pt x="1143143" y="1946910"/>
                </a:lnTo>
                <a:lnTo>
                  <a:pt x="1333500" y="685800"/>
                </a:lnTo>
                <a:lnTo>
                  <a:pt x="1737359" y="685800"/>
                </a:lnTo>
                <a:lnTo>
                  <a:pt x="1737359" y="38100"/>
                </a:lnTo>
                <a:close/>
              </a:path>
              <a:path w="4751070" h="2743200">
                <a:moveTo>
                  <a:pt x="2655570" y="0"/>
                </a:moveTo>
                <a:lnTo>
                  <a:pt x="2600655" y="1448"/>
                </a:lnTo>
                <a:lnTo>
                  <a:pt x="2548134" y="5793"/>
                </a:lnTo>
                <a:lnTo>
                  <a:pt x="2498006" y="13035"/>
                </a:lnTo>
                <a:lnTo>
                  <a:pt x="2450270" y="23174"/>
                </a:lnTo>
                <a:lnTo>
                  <a:pt x="2404928" y="36210"/>
                </a:lnTo>
                <a:lnTo>
                  <a:pt x="2361979" y="52143"/>
                </a:lnTo>
                <a:lnTo>
                  <a:pt x="2321423" y="70973"/>
                </a:lnTo>
                <a:lnTo>
                  <a:pt x="2283260" y="92699"/>
                </a:lnTo>
                <a:lnTo>
                  <a:pt x="2247490" y="117322"/>
                </a:lnTo>
                <a:lnTo>
                  <a:pt x="2214113" y="144842"/>
                </a:lnTo>
                <a:lnTo>
                  <a:pt x="2183130" y="175260"/>
                </a:lnTo>
                <a:lnTo>
                  <a:pt x="2154696" y="208321"/>
                </a:lnTo>
                <a:lnTo>
                  <a:pt x="2128971" y="243777"/>
                </a:lnTo>
                <a:lnTo>
                  <a:pt x="2105953" y="281625"/>
                </a:lnTo>
                <a:lnTo>
                  <a:pt x="2085644" y="321866"/>
                </a:lnTo>
                <a:lnTo>
                  <a:pt x="2068042" y="364500"/>
                </a:lnTo>
                <a:lnTo>
                  <a:pt x="2053149" y="409527"/>
                </a:lnTo>
                <a:lnTo>
                  <a:pt x="2040963" y="456948"/>
                </a:lnTo>
                <a:lnTo>
                  <a:pt x="2031485" y="506761"/>
                </a:lnTo>
                <a:lnTo>
                  <a:pt x="2024715" y="558967"/>
                </a:lnTo>
                <a:lnTo>
                  <a:pt x="2020653" y="613567"/>
                </a:lnTo>
                <a:lnTo>
                  <a:pt x="2019300" y="670560"/>
                </a:lnTo>
                <a:lnTo>
                  <a:pt x="2019300" y="2072639"/>
                </a:lnTo>
                <a:lnTo>
                  <a:pt x="2020653" y="2129632"/>
                </a:lnTo>
                <a:lnTo>
                  <a:pt x="2024715" y="2184232"/>
                </a:lnTo>
                <a:lnTo>
                  <a:pt x="2031485" y="2236438"/>
                </a:lnTo>
                <a:lnTo>
                  <a:pt x="2040963" y="2286251"/>
                </a:lnTo>
                <a:lnTo>
                  <a:pt x="2053149" y="2333672"/>
                </a:lnTo>
                <a:lnTo>
                  <a:pt x="2068042" y="2378699"/>
                </a:lnTo>
                <a:lnTo>
                  <a:pt x="2085644" y="2421333"/>
                </a:lnTo>
                <a:lnTo>
                  <a:pt x="2105953" y="2461574"/>
                </a:lnTo>
                <a:lnTo>
                  <a:pt x="2128971" y="2499422"/>
                </a:lnTo>
                <a:lnTo>
                  <a:pt x="2154696" y="2534878"/>
                </a:lnTo>
                <a:lnTo>
                  <a:pt x="2183130" y="2567940"/>
                </a:lnTo>
                <a:lnTo>
                  <a:pt x="2214113" y="2598357"/>
                </a:lnTo>
                <a:lnTo>
                  <a:pt x="2247490" y="2625877"/>
                </a:lnTo>
                <a:lnTo>
                  <a:pt x="2283260" y="2650500"/>
                </a:lnTo>
                <a:lnTo>
                  <a:pt x="2321423" y="2672226"/>
                </a:lnTo>
                <a:lnTo>
                  <a:pt x="2361979" y="2691056"/>
                </a:lnTo>
                <a:lnTo>
                  <a:pt x="2404928" y="2706989"/>
                </a:lnTo>
                <a:lnTo>
                  <a:pt x="2450270" y="2720025"/>
                </a:lnTo>
                <a:lnTo>
                  <a:pt x="2498006" y="2730164"/>
                </a:lnTo>
                <a:lnTo>
                  <a:pt x="2548134" y="2737406"/>
                </a:lnTo>
                <a:lnTo>
                  <a:pt x="2600655" y="2741751"/>
                </a:lnTo>
                <a:lnTo>
                  <a:pt x="2655570" y="2743200"/>
                </a:lnTo>
                <a:lnTo>
                  <a:pt x="2710484" y="2741751"/>
                </a:lnTo>
                <a:lnTo>
                  <a:pt x="2763005" y="2737406"/>
                </a:lnTo>
                <a:lnTo>
                  <a:pt x="2813133" y="2730164"/>
                </a:lnTo>
                <a:lnTo>
                  <a:pt x="2860869" y="2720025"/>
                </a:lnTo>
                <a:lnTo>
                  <a:pt x="2906211" y="2706989"/>
                </a:lnTo>
                <a:lnTo>
                  <a:pt x="2949160" y="2691056"/>
                </a:lnTo>
                <a:lnTo>
                  <a:pt x="2989716" y="2672226"/>
                </a:lnTo>
                <a:lnTo>
                  <a:pt x="3027879" y="2650500"/>
                </a:lnTo>
                <a:lnTo>
                  <a:pt x="3063649" y="2625877"/>
                </a:lnTo>
                <a:lnTo>
                  <a:pt x="3097026" y="2598357"/>
                </a:lnTo>
                <a:lnTo>
                  <a:pt x="3128010" y="2567940"/>
                </a:lnTo>
                <a:lnTo>
                  <a:pt x="3156443" y="2534878"/>
                </a:lnTo>
                <a:lnTo>
                  <a:pt x="3182168" y="2499422"/>
                </a:lnTo>
                <a:lnTo>
                  <a:pt x="3205186" y="2461574"/>
                </a:lnTo>
                <a:lnTo>
                  <a:pt x="3225495" y="2421333"/>
                </a:lnTo>
                <a:lnTo>
                  <a:pt x="3243097" y="2378699"/>
                </a:lnTo>
                <a:lnTo>
                  <a:pt x="3248554" y="2362200"/>
                </a:lnTo>
                <a:lnTo>
                  <a:pt x="2655570" y="2362200"/>
                </a:lnTo>
                <a:lnTo>
                  <a:pt x="2609991" y="2358954"/>
                </a:lnTo>
                <a:lnTo>
                  <a:pt x="2569774" y="2349217"/>
                </a:lnTo>
                <a:lnTo>
                  <a:pt x="2534920" y="2332990"/>
                </a:lnTo>
                <a:lnTo>
                  <a:pt x="2481297" y="2281061"/>
                </a:lnTo>
                <a:lnTo>
                  <a:pt x="2462530" y="2245360"/>
                </a:lnTo>
                <a:lnTo>
                  <a:pt x="2449124" y="2203167"/>
                </a:lnTo>
                <a:lnTo>
                  <a:pt x="2441081" y="2154484"/>
                </a:lnTo>
                <a:lnTo>
                  <a:pt x="2438400" y="2099310"/>
                </a:lnTo>
                <a:lnTo>
                  <a:pt x="2438400" y="643889"/>
                </a:lnTo>
                <a:lnTo>
                  <a:pt x="2441081" y="588715"/>
                </a:lnTo>
                <a:lnTo>
                  <a:pt x="2449124" y="540032"/>
                </a:lnTo>
                <a:lnTo>
                  <a:pt x="2462530" y="497840"/>
                </a:lnTo>
                <a:lnTo>
                  <a:pt x="2481297" y="462138"/>
                </a:lnTo>
                <a:lnTo>
                  <a:pt x="2534919" y="410210"/>
                </a:lnTo>
                <a:lnTo>
                  <a:pt x="2569774" y="393982"/>
                </a:lnTo>
                <a:lnTo>
                  <a:pt x="2609991" y="384245"/>
                </a:lnTo>
                <a:lnTo>
                  <a:pt x="2655570" y="381000"/>
                </a:lnTo>
                <a:lnTo>
                  <a:pt x="3248554" y="381000"/>
                </a:lnTo>
                <a:lnTo>
                  <a:pt x="3243097" y="364500"/>
                </a:lnTo>
                <a:lnTo>
                  <a:pt x="3225495" y="321866"/>
                </a:lnTo>
                <a:lnTo>
                  <a:pt x="3205186" y="281625"/>
                </a:lnTo>
                <a:lnTo>
                  <a:pt x="3182168" y="243777"/>
                </a:lnTo>
                <a:lnTo>
                  <a:pt x="3156443" y="208321"/>
                </a:lnTo>
                <a:lnTo>
                  <a:pt x="3128010" y="175260"/>
                </a:lnTo>
                <a:lnTo>
                  <a:pt x="3097026" y="144842"/>
                </a:lnTo>
                <a:lnTo>
                  <a:pt x="3063649" y="117322"/>
                </a:lnTo>
                <a:lnTo>
                  <a:pt x="3027879" y="92699"/>
                </a:lnTo>
                <a:lnTo>
                  <a:pt x="2989716" y="70973"/>
                </a:lnTo>
                <a:lnTo>
                  <a:pt x="2949160" y="52143"/>
                </a:lnTo>
                <a:lnTo>
                  <a:pt x="2906211" y="36210"/>
                </a:lnTo>
                <a:lnTo>
                  <a:pt x="2860869" y="23174"/>
                </a:lnTo>
                <a:lnTo>
                  <a:pt x="2813133" y="13035"/>
                </a:lnTo>
                <a:lnTo>
                  <a:pt x="2763005" y="5793"/>
                </a:lnTo>
                <a:lnTo>
                  <a:pt x="2710484" y="1448"/>
                </a:lnTo>
                <a:lnTo>
                  <a:pt x="2655570" y="0"/>
                </a:lnTo>
                <a:close/>
              </a:path>
              <a:path w="4751070" h="2743200">
                <a:moveTo>
                  <a:pt x="3248554" y="381000"/>
                </a:moveTo>
                <a:lnTo>
                  <a:pt x="2655570" y="381000"/>
                </a:lnTo>
                <a:lnTo>
                  <a:pt x="2701148" y="384245"/>
                </a:lnTo>
                <a:lnTo>
                  <a:pt x="2741365" y="393982"/>
                </a:lnTo>
                <a:lnTo>
                  <a:pt x="2776220" y="410210"/>
                </a:lnTo>
                <a:lnTo>
                  <a:pt x="2829842" y="462138"/>
                </a:lnTo>
                <a:lnTo>
                  <a:pt x="2848610" y="497840"/>
                </a:lnTo>
                <a:lnTo>
                  <a:pt x="2862015" y="540032"/>
                </a:lnTo>
                <a:lnTo>
                  <a:pt x="2870058" y="588715"/>
                </a:lnTo>
                <a:lnTo>
                  <a:pt x="2872740" y="643889"/>
                </a:lnTo>
                <a:lnTo>
                  <a:pt x="2872740" y="2099310"/>
                </a:lnTo>
                <a:lnTo>
                  <a:pt x="2870058" y="2154484"/>
                </a:lnTo>
                <a:lnTo>
                  <a:pt x="2862015" y="2203167"/>
                </a:lnTo>
                <a:lnTo>
                  <a:pt x="2848610" y="2245360"/>
                </a:lnTo>
                <a:lnTo>
                  <a:pt x="2829842" y="2281061"/>
                </a:lnTo>
                <a:lnTo>
                  <a:pt x="2776220" y="2332990"/>
                </a:lnTo>
                <a:lnTo>
                  <a:pt x="2741365" y="2349217"/>
                </a:lnTo>
                <a:lnTo>
                  <a:pt x="2701148" y="2358954"/>
                </a:lnTo>
                <a:lnTo>
                  <a:pt x="2655570" y="2362200"/>
                </a:lnTo>
                <a:lnTo>
                  <a:pt x="3248554" y="2362200"/>
                </a:lnTo>
                <a:lnTo>
                  <a:pt x="3270176" y="2286251"/>
                </a:lnTo>
                <a:lnTo>
                  <a:pt x="3279654" y="2236438"/>
                </a:lnTo>
                <a:lnTo>
                  <a:pt x="3286424" y="2184232"/>
                </a:lnTo>
                <a:lnTo>
                  <a:pt x="3290486" y="2129632"/>
                </a:lnTo>
                <a:lnTo>
                  <a:pt x="3291840" y="2072639"/>
                </a:lnTo>
                <a:lnTo>
                  <a:pt x="3291840" y="670560"/>
                </a:lnTo>
                <a:lnTo>
                  <a:pt x="3290486" y="613567"/>
                </a:lnTo>
                <a:lnTo>
                  <a:pt x="3286424" y="558967"/>
                </a:lnTo>
                <a:lnTo>
                  <a:pt x="3279654" y="506761"/>
                </a:lnTo>
                <a:lnTo>
                  <a:pt x="3270176" y="456948"/>
                </a:lnTo>
                <a:lnTo>
                  <a:pt x="3257990" y="409527"/>
                </a:lnTo>
                <a:lnTo>
                  <a:pt x="3248554" y="381000"/>
                </a:lnTo>
                <a:close/>
              </a:path>
              <a:path w="4751070" h="2743200">
                <a:moveTo>
                  <a:pt x="3897629" y="1920239"/>
                </a:moveTo>
                <a:lnTo>
                  <a:pt x="3501390" y="1920239"/>
                </a:lnTo>
                <a:lnTo>
                  <a:pt x="3501390" y="2072639"/>
                </a:lnTo>
                <a:lnTo>
                  <a:pt x="3502680" y="2130278"/>
                </a:lnTo>
                <a:lnTo>
                  <a:pt x="3506553" y="2185428"/>
                </a:lnTo>
                <a:lnTo>
                  <a:pt x="3513008" y="2238091"/>
                </a:lnTo>
                <a:lnTo>
                  <a:pt x="3522045" y="2288267"/>
                </a:lnTo>
                <a:lnTo>
                  <a:pt x="3533664" y="2335955"/>
                </a:lnTo>
                <a:lnTo>
                  <a:pt x="3547865" y="2381155"/>
                </a:lnTo>
                <a:lnTo>
                  <a:pt x="3564648" y="2423868"/>
                </a:lnTo>
                <a:lnTo>
                  <a:pt x="3584013" y="2464093"/>
                </a:lnTo>
                <a:lnTo>
                  <a:pt x="3605960" y="2501831"/>
                </a:lnTo>
                <a:lnTo>
                  <a:pt x="3630489" y="2537082"/>
                </a:lnTo>
                <a:lnTo>
                  <a:pt x="3657600" y="2569845"/>
                </a:lnTo>
                <a:lnTo>
                  <a:pt x="3690327" y="2602782"/>
                </a:lnTo>
                <a:lnTo>
                  <a:pt x="3726027" y="2632252"/>
                </a:lnTo>
                <a:lnTo>
                  <a:pt x="3764699" y="2658256"/>
                </a:lnTo>
                <a:lnTo>
                  <a:pt x="3806342" y="2680792"/>
                </a:lnTo>
                <a:lnTo>
                  <a:pt x="3850957" y="2699861"/>
                </a:lnTo>
                <a:lnTo>
                  <a:pt x="3898544" y="2715463"/>
                </a:lnTo>
                <a:lnTo>
                  <a:pt x="3949103" y="2727598"/>
                </a:lnTo>
                <a:lnTo>
                  <a:pt x="4002633" y="2736265"/>
                </a:lnTo>
                <a:lnTo>
                  <a:pt x="4059135" y="2741466"/>
                </a:lnTo>
                <a:lnTo>
                  <a:pt x="4118610" y="2743200"/>
                </a:lnTo>
                <a:lnTo>
                  <a:pt x="4178865" y="2741447"/>
                </a:lnTo>
                <a:lnTo>
                  <a:pt x="4236186" y="2736189"/>
                </a:lnTo>
                <a:lnTo>
                  <a:pt x="4290574" y="2727426"/>
                </a:lnTo>
                <a:lnTo>
                  <a:pt x="4342028" y="2715158"/>
                </a:lnTo>
                <a:lnTo>
                  <a:pt x="4390548" y="2699385"/>
                </a:lnTo>
                <a:lnTo>
                  <a:pt x="4436135" y="2680106"/>
                </a:lnTo>
                <a:lnTo>
                  <a:pt x="4478788" y="2657322"/>
                </a:lnTo>
                <a:lnTo>
                  <a:pt x="4518507" y="2631033"/>
                </a:lnTo>
                <a:lnTo>
                  <a:pt x="4555293" y="2601239"/>
                </a:lnTo>
                <a:lnTo>
                  <a:pt x="4589145" y="2567940"/>
                </a:lnTo>
                <a:lnTo>
                  <a:pt x="4617247" y="2534815"/>
                </a:lnTo>
                <a:lnTo>
                  <a:pt x="4642673" y="2499171"/>
                </a:lnTo>
                <a:lnTo>
                  <a:pt x="4665423" y="2461008"/>
                </a:lnTo>
                <a:lnTo>
                  <a:pt x="4685497" y="2420326"/>
                </a:lnTo>
                <a:lnTo>
                  <a:pt x="4702893" y="2377125"/>
                </a:lnTo>
                <a:lnTo>
                  <a:pt x="4707699" y="2362200"/>
                </a:lnTo>
                <a:lnTo>
                  <a:pt x="4114800" y="2362200"/>
                </a:lnTo>
                <a:lnTo>
                  <a:pt x="4063900" y="2358151"/>
                </a:lnTo>
                <a:lnTo>
                  <a:pt x="4019788" y="2346007"/>
                </a:lnTo>
                <a:lnTo>
                  <a:pt x="3982462" y="2325766"/>
                </a:lnTo>
                <a:lnTo>
                  <a:pt x="3951922" y="2297430"/>
                </a:lnTo>
                <a:lnTo>
                  <a:pt x="3928169" y="2260996"/>
                </a:lnTo>
                <a:lnTo>
                  <a:pt x="3911203" y="2216467"/>
                </a:lnTo>
                <a:lnTo>
                  <a:pt x="3901023" y="2163841"/>
                </a:lnTo>
                <a:lnTo>
                  <a:pt x="3897629" y="2103120"/>
                </a:lnTo>
                <a:lnTo>
                  <a:pt x="3897629" y="1920239"/>
                </a:lnTo>
                <a:close/>
              </a:path>
              <a:path w="4751070" h="2743200">
                <a:moveTo>
                  <a:pt x="4133850" y="0"/>
                </a:moveTo>
                <a:lnTo>
                  <a:pt x="4074337" y="1733"/>
                </a:lnTo>
                <a:lnTo>
                  <a:pt x="4017721" y="6934"/>
                </a:lnTo>
                <a:lnTo>
                  <a:pt x="3964000" y="15601"/>
                </a:lnTo>
                <a:lnTo>
                  <a:pt x="3913174" y="27736"/>
                </a:lnTo>
                <a:lnTo>
                  <a:pt x="3865245" y="43338"/>
                </a:lnTo>
                <a:lnTo>
                  <a:pt x="3820210" y="62407"/>
                </a:lnTo>
                <a:lnTo>
                  <a:pt x="3778072" y="84943"/>
                </a:lnTo>
                <a:lnTo>
                  <a:pt x="3738829" y="110947"/>
                </a:lnTo>
                <a:lnTo>
                  <a:pt x="3702481" y="140417"/>
                </a:lnTo>
                <a:lnTo>
                  <a:pt x="3669029" y="173354"/>
                </a:lnTo>
                <a:lnTo>
                  <a:pt x="3641212" y="206117"/>
                </a:lnTo>
                <a:lnTo>
                  <a:pt x="3616130" y="241116"/>
                </a:lnTo>
                <a:lnTo>
                  <a:pt x="3593648" y="278539"/>
                </a:lnTo>
                <a:lnTo>
                  <a:pt x="3573811" y="318323"/>
                </a:lnTo>
                <a:lnTo>
                  <a:pt x="3556619" y="360470"/>
                </a:lnTo>
                <a:lnTo>
                  <a:pt x="3542071" y="404977"/>
                </a:lnTo>
                <a:lnTo>
                  <a:pt x="3530169" y="451847"/>
                </a:lnTo>
                <a:lnTo>
                  <a:pt x="3520912" y="501077"/>
                </a:lnTo>
                <a:lnTo>
                  <a:pt x="3514299" y="552670"/>
                </a:lnTo>
                <a:lnTo>
                  <a:pt x="3510332" y="606624"/>
                </a:lnTo>
                <a:lnTo>
                  <a:pt x="3509009" y="662939"/>
                </a:lnTo>
                <a:lnTo>
                  <a:pt x="3510279" y="713998"/>
                </a:lnTo>
                <a:lnTo>
                  <a:pt x="3514090" y="763881"/>
                </a:lnTo>
                <a:lnTo>
                  <a:pt x="3520440" y="812588"/>
                </a:lnTo>
                <a:lnTo>
                  <a:pt x="3529329" y="860119"/>
                </a:lnTo>
                <a:lnTo>
                  <a:pt x="3540759" y="906474"/>
                </a:lnTo>
                <a:lnTo>
                  <a:pt x="3554729" y="951653"/>
                </a:lnTo>
                <a:lnTo>
                  <a:pt x="3571240" y="995656"/>
                </a:lnTo>
                <a:lnTo>
                  <a:pt x="3590290" y="1038483"/>
                </a:lnTo>
                <a:lnTo>
                  <a:pt x="3611879" y="1080135"/>
                </a:lnTo>
                <a:lnTo>
                  <a:pt x="3631874" y="1114094"/>
                </a:lnTo>
                <a:lnTo>
                  <a:pt x="3654451" y="1148777"/>
                </a:lnTo>
                <a:lnTo>
                  <a:pt x="3679609" y="1184185"/>
                </a:lnTo>
                <a:lnTo>
                  <a:pt x="3707350" y="1220317"/>
                </a:lnTo>
                <a:lnTo>
                  <a:pt x="3737672" y="1257174"/>
                </a:lnTo>
                <a:lnTo>
                  <a:pt x="3770577" y="1294754"/>
                </a:lnTo>
                <a:lnTo>
                  <a:pt x="3806156" y="1333153"/>
                </a:lnTo>
                <a:lnTo>
                  <a:pt x="3844132" y="1372088"/>
                </a:lnTo>
                <a:lnTo>
                  <a:pt x="3884783" y="1411841"/>
                </a:lnTo>
                <a:lnTo>
                  <a:pt x="3928015" y="1452318"/>
                </a:lnTo>
                <a:lnTo>
                  <a:pt x="4023240" y="1537483"/>
                </a:lnTo>
                <a:lnTo>
                  <a:pt x="4068603" y="1579840"/>
                </a:lnTo>
                <a:lnTo>
                  <a:pt x="4109918" y="1620589"/>
                </a:lnTo>
                <a:lnTo>
                  <a:pt x="4147185" y="1659731"/>
                </a:lnTo>
                <a:lnTo>
                  <a:pt x="4180403" y="1697265"/>
                </a:lnTo>
                <a:lnTo>
                  <a:pt x="4209573" y="1733192"/>
                </a:lnTo>
                <a:lnTo>
                  <a:pt x="4234695" y="1767512"/>
                </a:lnTo>
                <a:lnTo>
                  <a:pt x="4255770" y="1800225"/>
                </a:lnTo>
                <a:lnTo>
                  <a:pt x="4279053" y="1843881"/>
                </a:lnTo>
                <a:lnTo>
                  <a:pt x="4298103" y="1889760"/>
                </a:lnTo>
                <a:lnTo>
                  <a:pt x="4312920" y="1937861"/>
                </a:lnTo>
                <a:lnTo>
                  <a:pt x="4323503" y="1988185"/>
                </a:lnTo>
                <a:lnTo>
                  <a:pt x="4329853" y="2040731"/>
                </a:lnTo>
                <a:lnTo>
                  <a:pt x="4331970" y="2095500"/>
                </a:lnTo>
                <a:lnTo>
                  <a:pt x="4328517" y="2161103"/>
                </a:lnTo>
                <a:lnTo>
                  <a:pt x="4318158" y="2216943"/>
                </a:lnTo>
                <a:lnTo>
                  <a:pt x="4300894" y="2263020"/>
                </a:lnTo>
                <a:lnTo>
                  <a:pt x="4276725" y="2299335"/>
                </a:lnTo>
                <a:lnTo>
                  <a:pt x="4245887" y="2326838"/>
                </a:lnTo>
                <a:lnTo>
                  <a:pt x="4208621" y="2346483"/>
                </a:lnTo>
                <a:lnTo>
                  <a:pt x="4164925" y="2358270"/>
                </a:lnTo>
                <a:lnTo>
                  <a:pt x="4114800" y="2362200"/>
                </a:lnTo>
                <a:lnTo>
                  <a:pt x="4707699" y="2362200"/>
                </a:lnTo>
                <a:lnTo>
                  <a:pt x="4729658" y="2283166"/>
                </a:lnTo>
                <a:lnTo>
                  <a:pt x="4739025" y="2232408"/>
                </a:lnTo>
                <a:lnTo>
                  <a:pt x="4745717" y="2179131"/>
                </a:lnTo>
                <a:lnTo>
                  <a:pt x="4749731" y="2123335"/>
                </a:lnTo>
                <a:lnTo>
                  <a:pt x="4751070" y="2065020"/>
                </a:lnTo>
                <a:lnTo>
                  <a:pt x="4749847" y="2009939"/>
                </a:lnTo>
                <a:lnTo>
                  <a:pt x="4746178" y="1956458"/>
                </a:lnTo>
                <a:lnTo>
                  <a:pt x="4740063" y="1904576"/>
                </a:lnTo>
                <a:lnTo>
                  <a:pt x="4731502" y="1854294"/>
                </a:lnTo>
                <a:lnTo>
                  <a:pt x="4720495" y="1805610"/>
                </a:lnTo>
                <a:lnTo>
                  <a:pt x="4707043" y="1758526"/>
                </a:lnTo>
                <a:lnTo>
                  <a:pt x="4691144" y="1713041"/>
                </a:lnTo>
                <a:lnTo>
                  <a:pt x="4672800" y="1669156"/>
                </a:lnTo>
                <a:lnTo>
                  <a:pt x="4652010" y="1626870"/>
                </a:lnTo>
                <a:lnTo>
                  <a:pt x="4632645" y="1592580"/>
                </a:lnTo>
                <a:lnTo>
                  <a:pt x="4610572" y="1557597"/>
                </a:lnTo>
                <a:lnTo>
                  <a:pt x="4585791" y="1521921"/>
                </a:lnTo>
                <a:lnTo>
                  <a:pt x="4558302" y="1485553"/>
                </a:lnTo>
                <a:lnTo>
                  <a:pt x="4528106" y="1448492"/>
                </a:lnTo>
                <a:lnTo>
                  <a:pt x="4495201" y="1410739"/>
                </a:lnTo>
                <a:lnTo>
                  <a:pt x="4459589" y="1372292"/>
                </a:lnTo>
                <a:lnTo>
                  <a:pt x="4421171" y="1333059"/>
                </a:lnTo>
                <a:lnTo>
                  <a:pt x="4380240" y="1293321"/>
                </a:lnTo>
                <a:lnTo>
                  <a:pt x="4336504" y="1252797"/>
                </a:lnTo>
                <a:lnTo>
                  <a:pt x="4240619" y="1167645"/>
                </a:lnTo>
                <a:lnTo>
                  <a:pt x="4195167" y="1125378"/>
                </a:lnTo>
                <a:lnTo>
                  <a:pt x="4153703" y="1084778"/>
                </a:lnTo>
                <a:lnTo>
                  <a:pt x="4116228" y="1045845"/>
                </a:lnTo>
                <a:lnTo>
                  <a:pt x="4082742" y="1008578"/>
                </a:lnTo>
                <a:lnTo>
                  <a:pt x="4053244" y="972978"/>
                </a:lnTo>
                <a:lnTo>
                  <a:pt x="4027735" y="939045"/>
                </a:lnTo>
                <a:lnTo>
                  <a:pt x="4006215" y="906779"/>
                </a:lnTo>
                <a:lnTo>
                  <a:pt x="3982349" y="864340"/>
                </a:lnTo>
                <a:lnTo>
                  <a:pt x="3962823" y="820843"/>
                </a:lnTo>
                <a:lnTo>
                  <a:pt x="3947636" y="776287"/>
                </a:lnTo>
                <a:lnTo>
                  <a:pt x="3936788" y="730673"/>
                </a:lnTo>
                <a:lnTo>
                  <a:pt x="3930279" y="684000"/>
                </a:lnTo>
                <a:lnTo>
                  <a:pt x="3928110" y="636270"/>
                </a:lnTo>
                <a:lnTo>
                  <a:pt x="3931384" y="576441"/>
                </a:lnTo>
                <a:lnTo>
                  <a:pt x="3941206" y="524589"/>
                </a:lnTo>
                <a:lnTo>
                  <a:pt x="3957577" y="480714"/>
                </a:lnTo>
                <a:lnTo>
                  <a:pt x="3980497" y="444817"/>
                </a:lnTo>
                <a:lnTo>
                  <a:pt x="4009965" y="416897"/>
                </a:lnTo>
                <a:lnTo>
                  <a:pt x="4045981" y="396954"/>
                </a:lnTo>
                <a:lnTo>
                  <a:pt x="4088546" y="384988"/>
                </a:lnTo>
                <a:lnTo>
                  <a:pt x="4137660" y="381000"/>
                </a:lnTo>
                <a:lnTo>
                  <a:pt x="4703423" y="381000"/>
                </a:lnTo>
                <a:lnTo>
                  <a:pt x="4697541" y="362044"/>
                </a:lnTo>
                <a:lnTo>
                  <a:pt x="4680962" y="319331"/>
                </a:lnTo>
                <a:lnTo>
                  <a:pt x="4661834" y="279106"/>
                </a:lnTo>
                <a:lnTo>
                  <a:pt x="4640154" y="241368"/>
                </a:lnTo>
                <a:lnTo>
                  <a:pt x="4615873" y="206054"/>
                </a:lnTo>
                <a:lnTo>
                  <a:pt x="4589145" y="173354"/>
                </a:lnTo>
                <a:lnTo>
                  <a:pt x="4556817" y="140417"/>
                </a:lnTo>
                <a:lnTo>
                  <a:pt x="4521555" y="110947"/>
                </a:lnTo>
                <a:lnTo>
                  <a:pt x="4483360" y="84943"/>
                </a:lnTo>
                <a:lnTo>
                  <a:pt x="4442231" y="62407"/>
                </a:lnTo>
                <a:lnTo>
                  <a:pt x="4398168" y="43338"/>
                </a:lnTo>
                <a:lnTo>
                  <a:pt x="4351172" y="27736"/>
                </a:lnTo>
                <a:lnTo>
                  <a:pt x="4301242" y="15601"/>
                </a:lnTo>
                <a:lnTo>
                  <a:pt x="4248378" y="6934"/>
                </a:lnTo>
                <a:lnTo>
                  <a:pt x="4192581" y="1733"/>
                </a:lnTo>
                <a:lnTo>
                  <a:pt x="4133850" y="0"/>
                </a:lnTo>
                <a:close/>
              </a:path>
              <a:path w="4751070" h="2743200">
                <a:moveTo>
                  <a:pt x="4703423" y="381000"/>
                </a:moveTo>
                <a:lnTo>
                  <a:pt x="4137660" y="381000"/>
                </a:lnTo>
                <a:lnTo>
                  <a:pt x="4185999" y="384929"/>
                </a:lnTo>
                <a:lnTo>
                  <a:pt x="4228147" y="396716"/>
                </a:lnTo>
                <a:lnTo>
                  <a:pt x="4264104" y="416361"/>
                </a:lnTo>
                <a:lnTo>
                  <a:pt x="4293870" y="443864"/>
                </a:lnTo>
                <a:lnTo>
                  <a:pt x="4317206" y="479940"/>
                </a:lnTo>
                <a:lnTo>
                  <a:pt x="4333875" y="525303"/>
                </a:lnTo>
                <a:lnTo>
                  <a:pt x="4343876" y="579953"/>
                </a:lnTo>
                <a:lnTo>
                  <a:pt x="4347210" y="643889"/>
                </a:lnTo>
                <a:lnTo>
                  <a:pt x="4347210" y="781050"/>
                </a:lnTo>
                <a:lnTo>
                  <a:pt x="4743450" y="781050"/>
                </a:lnTo>
                <a:lnTo>
                  <a:pt x="4743450" y="670560"/>
                </a:lnTo>
                <a:lnTo>
                  <a:pt x="4742174" y="612921"/>
                </a:lnTo>
                <a:lnTo>
                  <a:pt x="4738349" y="557771"/>
                </a:lnTo>
                <a:lnTo>
                  <a:pt x="4731972" y="505108"/>
                </a:lnTo>
                <a:lnTo>
                  <a:pt x="4723046" y="454932"/>
                </a:lnTo>
                <a:lnTo>
                  <a:pt x="4711568" y="407244"/>
                </a:lnTo>
                <a:lnTo>
                  <a:pt x="4703423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rgbClr val="125D3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26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82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9015" y="1758518"/>
            <a:ext cx="585660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rgbClr val="125D3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90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google.com/spreadsheets/d/1hH3I_ieQFFuDvYj6xXKC6CHLaX9xsIxR/edit?usp=sharing&amp;ouid=102269530705042396267&amp;rtpof=true&amp;sd=tru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zGS0z2U5g9yOy84bzZd0WI6UoMvkHoE/edit?usp=sharing&amp;ouid=102269530705042396267&amp;rtpof=true&amp;sd=tru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rRDMOhnhhuRRhqk93WL0vzcp1Vwj9vu_/edit?usp=sharing&amp;ouid=102269530705042396267&amp;rtpof=true&amp;sd=true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docs.google.com/spreadsheets/d/1pCYBofGEwJMZaZV524vEnHOKivlBpYlI/edit?usp=sharing&amp;ouid=102269530705042396267&amp;rtpof=true&amp;sd=tru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docs.google.com/spreadsheets/d/1rFIyZRCB0g1nehhdPaJ8SlM42QJsJBF-/edit?usp=sharing&amp;ouid=102269530705042396267&amp;rtpof=true&amp;sd=true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_BCEe2xF8ZjqloGei0xf46x5RXeC006w/edit?usp=sharing&amp;ouid=102269530705042396267&amp;rtpof=true&amp;sd=true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p-t3nAK2zT1eLkW5bu3qJvOnvd4MAwKZ/edit?gid=1659376647#gid=1659376647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google.com/spreadsheets/d/1xsEymgc_21OYGGm1VF2k2iJ1abKoGs-F/edit?usp=sharing&amp;ouid=102269530705042396267&amp;rtpof=true&amp;sd=tru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docs.google.com/spreadsheets/d/1YCNjVHzgeTnA8-K2r-A_hqgzEkuHZ0RZ/edit?usp=sharing&amp;ouid=102269530705042396267&amp;rtpof=true&amp;sd=true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PmpsOI5OmO2kgYIAWMSfjDJ2chtxCbfz/edit?gid=2095569093#gid=2095569093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docs.google.com/spreadsheets/d/1bGigRd5OIy1y82ic5XKz4JQKdDa33Ef_/edit?usp=sharing&amp;ouid=102269530705042396267&amp;rtpof=true&amp;sd=true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google.com/spreadsheets/d/1zw6xxpXQyH5eu2J3gtgX47FB9ZRbuo4_/edit?usp=sharing&amp;ouid=102269530705042396267&amp;rtpof=true&amp;sd=true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ocs.google.com/spreadsheets/d/1hC1CxEnKAILLhF8H-zJ9BP7kUZxDqjk_/edit?gid=378563207#gid=378563207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google.com/spreadsheets/d/1zp7CiNkGEFf5rbrjDNu9HVCmdBdw-HAs/edit?gid=870334276#gid=870334276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AJSpbMonXAQlxUQ9_LoljdHJ17YZxVyl/view" TargetMode="External"/><Relationship Id="rId2" Type="http://schemas.openxmlformats.org/officeDocument/2006/relationships/hyperlink" Target="https://docs.google.com/spreadsheets/d/1i4rLF1yMP_xYlx0QoVZUCbqhN1JrB4Qu/edit?gid=1248770770#gid=124877077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USqRPOyZBmJNPQEstNATBjbgXNPyZ_3b/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docs.google.com/spreadsheets/d/1hUn3EaZE0Yx8maJAV60UzsCJN3kGiFmg/edit?usp=sharing&amp;ouid=102269530705042396267&amp;rtpof=true&amp;sd=true" TargetMode="Externa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Md9twmRXipmQKCnyMwNuAM2mkVwIUAgL/edit?usp=sharing&amp;ouid=102269530705042396267&amp;rtpof=true&amp;sd=true" TargetMode="External"/><Relationship Id="rId2" Type="http://schemas.openxmlformats.org/officeDocument/2006/relationships/hyperlink" Target="https://docs.google.com/spreadsheets/d/1vNqPH0-uY5TtYNbY7PEWUWBw4B2iUxG-/edit?usp=sharing&amp;ouid=102269530705042396267&amp;rtpof=true&amp;sd=true" TargetMode="Externa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i4GzNLL5HfqqHdiYHXkMm1tfcrODxaES/view?usp=sharing" TargetMode="External"/><Relationship Id="rId2" Type="http://schemas.openxmlformats.org/officeDocument/2006/relationships/hyperlink" Target="https://docs.google.com/spreadsheets/d/1i3G0nyvXf8mQisetX5wtXcaZi9NvsrIM/edit?usp=sharing&amp;ouid=102269530705042396267&amp;rtpof=true&amp;sd=tru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train.uinsgd.ac.id/" TargetMode="External"/><Relationship Id="rId2" Type="http://schemas.openxmlformats.org/officeDocument/2006/relationships/hyperlink" Target="mailto:edutrain@bellowscollege.com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65327" y="0"/>
            <a:ext cx="13716000" cy="10287000"/>
            <a:chOff x="0" y="0"/>
            <a:chExt cx="81280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6285" r="-628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H="1">
            <a:off x="10918446" y="0"/>
            <a:ext cx="7554325" cy="5947314"/>
          </a:xfrm>
          <a:custGeom>
            <a:avLst/>
            <a:gdLst/>
            <a:ahLst/>
            <a:cxnLst/>
            <a:rect l="l" t="t" r="r" b="b"/>
            <a:pathLst>
              <a:path w="7554325" h="5947314">
                <a:moveTo>
                  <a:pt x="7554325" y="0"/>
                </a:moveTo>
                <a:lnTo>
                  <a:pt x="0" y="0"/>
                </a:lnTo>
                <a:lnTo>
                  <a:pt x="0" y="5947314"/>
                </a:lnTo>
                <a:lnTo>
                  <a:pt x="7554325" y="5947314"/>
                </a:lnTo>
                <a:lnTo>
                  <a:pt x="75543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60686" y="583251"/>
            <a:ext cx="2477104" cy="1355651"/>
          </a:xfrm>
          <a:custGeom>
            <a:avLst/>
            <a:gdLst/>
            <a:ahLst/>
            <a:cxnLst/>
            <a:rect l="l" t="t" r="r" b="b"/>
            <a:pathLst>
              <a:path w="2477104" h="1355651">
                <a:moveTo>
                  <a:pt x="0" y="0"/>
                </a:moveTo>
                <a:lnTo>
                  <a:pt x="2477104" y="0"/>
                </a:lnTo>
                <a:lnTo>
                  <a:pt x="2477104" y="1355651"/>
                </a:lnTo>
                <a:lnTo>
                  <a:pt x="0" y="1355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56675" y="2879005"/>
            <a:ext cx="6472042" cy="200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73"/>
              </a:lnSpc>
            </a:pPr>
            <a:r>
              <a:rPr lang="en-US" sz="14973" dirty="0" err="1">
                <a:solidFill>
                  <a:srgbClr val="3C3836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mODUL</a:t>
            </a:r>
            <a:endParaRPr lang="en-US" sz="14973" dirty="0">
              <a:solidFill>
                <a:srgbClr val="3C3836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56675" y="4787548"/>
            <a:ext cx="6472042" cy="2490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70"/>
              </a:lnSpc>
            </a:pPr>
            <a:r>
              <a:rPr lang="en-US" sz="9570" dirty="0">
                <a:solidFill>
                  <a:srgbClr val="02743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Microsoft Office excel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280B15-25FF-B1D0-390C-0F4D439A90D1}"/>
              </a:ext>
            </a:extLst>
          </p:cNvPr>
          <p:cNvGrpSpPr/>
          <p:nvPr/>
        </p:nvGrpSpPr>
        <p:grpSpPr>
          <a:xfrm>
            <a:off x="533399" y="499018"/>
            <a:ext cx="1689745" cy="1207449"/>
            <a:chOff x="838200" y="8807370"/>
            <a:chExt cx="1208288" cy="830690"/>
          </a:xfrm>
        </p:grpSpPr>
        <p:sp>
          <p:nvSpPr>
            <p:cNvPr id="8" name="Freeform 8"/>
            <p:cNvSpPr/>
            <p:nvPr/>
          </p:nvSpPr>
          <p:spPr>
            <a:xfrm>
              <a:off x="838200" y="8807371"/>
              <a:ext cx="577728" cy="830689"/>
            </a:xfrm>
            <a:custGeom>
              <a:avLst/>
              <a:gdLst/>
              <a:ahLst/>
              <a:cxnLst/>
              <a:rect l="l" t="t" r="r" b="b"/>
              <a:pathLst>
                <a:path w="775985" h="1121907">
                  <a:moveTo>
                    <a:pt x="0" y="0"/>
                  </a:moveTo>
                  <a:lnTo>
                    <a:pt x="775985" y="0"/>
                  </a:lnTo>
                  <a:lnTo>
                    <a:pt x="775985" y="1121907"/>
                  </a:lnTo>
                  <a:lnTo>
                    <a:pt x="0" y="112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Freeform 9"/>
            <p:cNvSpPr/>
            <p:nvPr/>
          </p:nvSpPr>
          <p:spPr>
            <a:xfrm>
              <a:off x="1478853" y="8807370"/>
              <a:ext cx="567635" cy="830689"/>
            </a:xfrm>
            <a:custGeom>
              <a:avLst/>
              <a:gdLst/>
              <a:ahLst/>
              <a:cxnLst/>
              <a:rect l="l" t="t" r="r" b="b"/>
              <a:pathLst>
                <a:path w="762429" h="1121907">
                  <a:moveTo>
                    <a:pt x="0" y="0"/>
                  </a:moveTo>
                  <a:lnTo>
                    <a:pt x="762429" y="0"/>
                  </a:lnTo>
                  <a:lnTo>
                    <a:pt x="762429" y="1121907"/>
                  </a:lnTo>
                  <a:lnTo>
                    <a:pt x="0" y="112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2133600" y="190500"/>
            <a:ext cx="1330668" cy="1543784"/>
          </a:xfrm>
          <a:custGeom>
            <a:avLst/>
            <a:gdLst/>
            <a:ahLst/>
            <a:cxnLst/>
            <a:rect l="l" t="t" r="r" b="b"/>
            <a:pathLst>
              <a:path w="1205771" h="1205771">
                <a:moveTo>
                  <a:pt x="0" y="0"/>
                </a:moveTo>
                <a:lnTo>
                  <a:pt x="1205771" y="0"/>
                </a:lnTo>
                <a:lnTo>
                  <a:pt x="1205771" y="1205771"/>
                </a:lnTo>
                <a:lnTo>
                  <a:pt x="0" y="12057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713262-54EF-5B54-C797-A7FFDBF6DD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17085" r="6626" b="17085"/>
          <a:stretch/>
        </p:blipFill>
        <p:spPr>
          <a:xfrm>
            <a:off x="2823467" y="9531456"/>
            <a:ext cx="1753241" cy="4973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84999-CB55-CB88-ECD0-0AEB8BFE52F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00" y="9508108"/>
            <a:ext cx="1090836" cy="499682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0F19E220-53AA-CFD5-114A-13ED778B9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020" y="9531456"/>
            <a:ext cx="2654762" cy="51305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Dubai" panose="020F0502020204030204" pitchFamily="34" charset="-78"/>
                <a:cs typeface="Dubai" panose="020F0502020204030204" pitchFamily="34" charset="-78"/>
              </a:rPr>
              <a:t>Our Partner : </a:t>
            </a:r>
            <a:endParaRPr lang="en-ID" sz="3200" b="1" dirty="0">
              <a:latin typeface="Dubai" panose="020F0502020204030204" pitchFamily="34" charset="-78"/>
              <a:cs typeface="Dubai" panose="020F0502020204030204" pitchFamily="34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11251"/>
            <a:ext cx="8986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use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same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complete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following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steps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1830"/>
            <a:ext cx="8378190" cy="4547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952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On</a:t>
            </a:r>
            <a:r>
              <a:rPr sz="2800" spc="2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By</a:t>
            </a:r>
            <a:r>
              <a:rPr sz="2800" b="1" spc="2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Orders”</a:t>
            </a:r>
            <a:r>
              <a:rPr sz="2800" b="1" spc="29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Worksheet</a:t>
            </a:r>
            <a:r>
              <a:rPr sz="2800" dirty="0">
                <a:latin typeface="Arial"/>
                <a:cs typeface="Arial"/>
              </a:rPr>
              <a:t>”,</a:t>
            </a:r>
            <a:r>
              <a:rPr sz="2800" spc="2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sort</a:t>
            </a:r>
            <a:r>
              <a:rPr sz="2800" spc="2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table 	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order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records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993775" marR="5080" lvl="1" indent="-542925" algn="just">
              <a:lnSpc>
                <a:spcPct val="100000"/>
              </a:lnSpc>
              <a:spcBef>
                <a:spcPts val="505"/>
              </a:spcBef>
              <a:buSzPct val="85714"/>
              <a:buAutoNum type="alphaLcPeriod"/>
              <a:tabLst>
                <a:tab pos="996950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Region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5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field,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customers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USA 	</a:t>
            </a:r>
            <a:r>
              <a:rPr sz="2800" dirty="0">
                <a:latin typeface="Arial"/>
                <a:cs typeface="Arial"/>
              </a:rPr>
              <a:t>first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customers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Brazil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second.</a:t>
            </a:r>
            <a:endParaRPr sz="2800">
              <a:latin typeface="Arial"/>
              <a:cs typeface="Arial"/>
            </a:endParaRPr>
          </a:p>
          <a:p>
            <a:pPr marL="993775" marR="7620" lvl="1" indent="-542925" algn="just">
              <a:lnSpc>
                <a:spcPct val="100000"/>
              </a:lnSpc>
              <a:spcBef>
                <a:spcPts val="495"/>
              </a:spcBef>
              <a:buSzPct val="85714"/>
              <a:buAutoNum type="alphaLcPeriod"/>
              <a:tabLst>
                <a:tab pos="996950" algn="l"/>
              </a:tabLst>
            </a:pPr>
            <a:r>
              <a:rPr sz="2800" dirty="0">
                <a:latin typeface="Arial"/>
                <a:cs typeface="Arial"/>
              </a:rPr>
              <a:t>Sort</a:t>
            </a:r>
            <a:r>
              <a:rPr sz="2800" spc="440" dirty="0">
                <a:latin typeface="Arial"/>
                <a:cs typeface="Arial"/>
              </a:rPr>
              <a:t> 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440" dirty="0">
                <a:latin typeface="Arial"/>
                <a:cs typeface="Arial"/>
              </a:rPr>
              <a:t>   </a:t>
            </a:r>
            <a:r>
              <a:rPr sz="2800" dirty="0">
                <a:latin typeface="Arial"/>
                <a:cs typeface="Arial"/>
              </a:rPr>
              <a:t>customers</a:t>
            </a:r>
            <a:r>
              <a:rPr sz="2800" spc="445" dirty="0">
                <a:latin typeface="Arial"/>
                <a:cs typeface="Arial"/>
              </a:rPr>
              <a:t>  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445" dirty="0">
                <a:latin typeface="Arial"/>
                <a:cs typeface="Arial"/>
              </a:rPr>
              <a:t>   </a:t>
            </a:r>
            <a:r>
              <a:rPr sz="2800" dirty="0">
                <a:latin typeface="Arial"/>
                <a:cs typeface="Arial"/>
              </a:rPr>
              <a:t>each</a:t>
            </a:r>
            <a:r>
              <a:rPr sz="2800" spc="434" dirty="0">
                <a:latin typeface="Arial"/>
                <a:cs typeface="Arial"/>
              </a:rPr>
              <a:t>   </a:t>
            </a:r>
            <a:r>
              <a:rPr sz="2800" spc="-10" dirty="0">
                <a:latin typeface="Arial"/>
                <a:cs typeface="Arial"/>
              </a:rPr>
              <a:t>country 	</a:t>
            </a:r>
            <a:r>
              <a:rPr sz="2800" dirty="0">
                <a:latin typeface="Arial"/>
                <a:cs typeface="Arial"/>
              </a:rPr>
              <a:t>alphabetically</a:t>
            </a:r>
            <a:r>
              <a:rPr sz="2800" spc="3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(from</a:t>
            </a:r>
            <a:r>
              <a:rPr sz="2800" spc="3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Z</a:t>
            </a:r>
            <a:r>
              <a:rPr sz="2800" spc="3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3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A)</a:t>
            </a:r>
            <a:r>
              <a:rPr sz="2800" spc="3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3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“</a:t>
            </a:r>
            <a:r>
              <a:rPr sz="2800" b="1" spc="-10" dirty="0">
                <a:latin typeface="Arial"/>
                <a:cs typeface="Arial"/>
              </a:rPr>
              <a:t>Country</a:t>
            </a:r>
            <a:r>
              <a:rPr sz="2800" spc="-10" dirty="0">
                <a:latin typeface="Arial"/>
                <a:cs typeface="Arial"/>
              </a:rPr>
              <a:t>” 	field.</a:t>
            </a:r>
            <a:endParaRPr sz="2800">
              <a:latin typeface="Arial"/>
              <a:cs typeface="Arial"/>
            </a:endParaRPr>
          </a:p>
          <a:p>
            <a:pPr marL="993775" marR="6350" lvl="1" indent="-542925" algn="just">
              <a:lnSpc>
                <a:spcPct val="100000"/>
              </a:lnSpc>
              <a:spcBef>
                <a:spcPts val="500"/>
              </a:spcBef>
              <a:buSzPct val="85714"/>
              <a:buAutoNum type="alphaLcPeriod"/>
              <a:tabLst>
                <a:tab pos="996950" algn="l"/>
              </a:tabLst>
            </a:pPr>
            <a:r>
              <a:rPr sz="2800" dirty="0">
                <a:latin typeface="Arial"/>
                <a:cs typeface="Arial"/>
              </a:rPr>
              <a:t>Sort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customers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state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province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in 	</a:t>
            </a:r>
            <a:r>
              <a:rPr sz="2800" dirty="0">
                <a:latin typeface="Arial"/>
                <a:cs typeface="Arial"/>
              </a:rPr>
              <a:t>descending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order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PostalCode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field</a:t>
            </a:r>
            <a:endParaRPr sz="2800">
              <a:latin typeface="Arial"/>
              <a:cs typeface="Arial"/>
            </a:endParaRPr>
          </a:p>
          <a:p>
            <a:pPr marL="467995" indent="-455295" algn="just">
              <a:lnSpc>
                <a:spcPct val="100000"/>
              </a:lnSpc>
              <a:spcBef>
                <a:spcPts val="509"/>
              </a:spcBef>
              <a:buSzPct val="85714"/>
              <a:buAutoNum type="arabicPeriod"/>
              <a:tabLst>
                <a:tab pos="467995" algn="l"/>
              </a:tabLst>
            </a:pPr>
            <a:r>
              <a:rPr sz="2800" dirty="0">
                <a:latin typeface="Arial"/>
                <a:cs typeface="Arial"/>
              </a:rPr>
              <a:t>On</a:t>
            </a:r>
            <a:r>
              <a:rPr sz="2800" spc="6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Order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6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Worksheet,</a:t>
            </a:r>
            <a:r>
              <a:rPr sz="2800" spc="6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use</a:t>
            </a:r>
            <a:r>
              <a:rPr sz="2800" spc="6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</a:t>
            </a:r>
            <a:r>
              <a:rPr sz="2800" spc="65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automatic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5964173"/>
            <a:ext cx="6807834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981835" algn="l"/>
                <a:tab pos="2078989" algn="l"/>
                <a:tab pos="3218815" algn="l"/>
                <a:tab pos="3575685" algn="l"/>
                <a:tab pos="4180840" algn="l"/>
                <a:tab pos="4617085" algn="l"/>
                <a:tab pos="5458460" algn="l"/>
                <a:tab pos="5496560" algn="l"/>
                <a:tab pos="6517640" algn="l"/>
              </a:tabLst>
            </a:pPr>
            <a:r>
              <a:rPr sz="2800" b="1" spc="-10" dirty="0">
                <a:latin typeface="Arial"/>
                <a:cs typeface="Arial"/>
              </a:rPr>
              <a:t>formatting</a:t>
            </a:r>
            <a:r>
              <a:rPr sz="2800" b="1" dirty="0">
                <a:latin typeface="Arial"/>
                <a:cs typeface="Arial"/>
              </a:rPr>
              <a:t>		</a:t>
            </a:r>
            <a:r>
              <a:rPr sz="2800" spc="-10" dirty="0">
                <a:latin typeface="Arial"/>
                <a:cs typeface="Arial"/>
              </a:rPr>
              <a:t>method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to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format</a:t>
            </a:r>
            <a:r>
              <a:rPr sz="2800" dirty="0">
                <a:latin typeface="Arial"/>
                <a:cs typeface="Arial"/>
              </a:rPr>
              <a:t>		</a:t>
            </a:r>
            <a:r>
              <a:rPr sz="2800" spc="-10" dirty="0">
                <a:latin typeface="Arial"/>
                <a:cs typeface="Arial"/>
              </a:rPr>
              <a:t>cells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in </a:t>
            </a:r>
            <a:r>
              <a:rPr sz="2800" spc="-10" dirty="0">
                <a:latin typeface="Arial"/>
                <a:cs typeface="Arial"/>
              </a:rPr>
              <a:t>“</a:t>
            </a:r>
            <a:r>
              <a:rPr sz="2800" b="1" spc="-10" dirty="0">
                <a:latin typeface="Arial"/>
                <a:cs typeface="Arial"/>
              </a:rPr>
              <a:t>Extended</a:t>
            </a:r>
            <a:r>
              <a:rPr sz="2800" b="1" dirty="0">
                <a:latin typeface="Arial"/>
                <a:cs typeface="Arial"/>
              </a:rPr>
              <a:t>	</a:t>
            </a:r>
            <a:r>
              <a:rPr sz="2800" b="1" spc="-10" dirty="0">
                <a:latin typeface="Arial"/>
                <a:cs typeface="Arial"/>
              </a:rPr>
              <a:t>Price</a:t>
            </a:r>
            <a:r>
              <a:rPr sz="2800" spc="-10" dirty="0">
                <a:latin typeface="Arial"/>
                <a:cs typeface="Arial"/>
              </a:rPr>
              <a:t>”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column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0" dirty="0">
                <a:latin typeface="Arial"/>
                <a:cs typeface="Arial"/>
              </a:rPr>
              <a:t>that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contain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35010" y="5964173"/>
            <a:ext cx="10750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54355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Arial"/>
                <a:cs typeface="Arial"/>
              </a:rPr>
              <a:t>the </a:t>
            </a:r>
            <a:r>
              <a:rPr sz="2800" spc="-10" dirty="0">
                <a:latin typeface="Arial"/>
                <a:cs typeface="Arial"/>
              </a:rPr>
              <a:t>below-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139" y="6817614"/>
            <a:ext cx="6949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average</a:t>
            </a:r>
            <a:r>
              <a:rPr sz="2800" spc="1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values</a:t>
            </a:r>
            <a:r>
              <a:rPr sz="2800" spc="2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1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1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then</a:t>
            </a:r>
            <a:r>
              <a:rPr sz="2800" spc="1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apply</a:t>
            </a:r>
            <a:r>
              <a:rPr sz="2800" spc="19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Red</a:t>
            </a:r>
            <a:r>
              <a:rPr sz="2800" b="1" spc="18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Fill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139" y="7244029"/>
            <a:ext cx="48704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257935" algn="l"/>
                <a:tab pos="2383790" algn="l"/>
                <a:tab pos="3572510" algn="l"/>
                <a:tab pos="3959860" algn="l"/>
                <a:tab pos="4659630" algn="l"/>
              </a:tabLst>
            </a:pPr>
            <a:r>
              <a:rPr sz="2800" b="1" spc="-20" dirty="0">
                <a:latin typeface="Arial"/>
                <a:cs typeface="Arial"/>
              </a:rPr>
              <a:t>Dark</a:t>
            </a:r>
            <a:r>
              <a:rPr sz="2800" b="1" dirty="0">
                <a:latin typeface="Arial"/>
                <a:cs typeface="Arial"/>
              </a:rPr>
              <a:t>	</a:t>
            </a:r>
            <a:r>
              <a:rPr sz="2800" b="1" spc="-25" dirty="0">
                <a:latin typeface="Arial"/>
                <a:cs typeface="Arial"/>
              </a:rPr>
              <a:t>Red</a:t>
            </a:r>
            <a:r>
              <a:rPr sz="2800" b="1" dirty="0">
                <a:latin typeface="Arial"/>
                <a:cs typeface="Arial"/>
              </a:rPr>
              <a:t>	</a:t>
            </a:r>
            <a:r>
              <a:rPr sz="2800" b="1" spc="-20" dirty="0">
                <a:latin typeface="Arial"/>
                <a:cs typeface="Arial"/>
              </a:rPr>
              <a:t>Text</a:t>
            </a:r>
            <a:r>
              <a:rPr sz="2800" b="1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0" dirty="0">
                <a:latin typeface="Arial"/>
                <a:cs typeface="Arial"/>
              </a:rPr>
              <a:t>a </a:t>
            </a:r>
            <a:r>
              <a:rPr sz="2800" spc="-10" dirty="0">
                <a:latin typeface="Arial"/>
                <a:cs typeface="Arial"/>
              </a:rPr>
              <a:t>automatically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7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updates	</a:t>
            </a:r>
            <a:r>
              <a:rPr sz="2800" spc="-25" dirty="0">
                <a:latin typeface="Arial"/>
                <a:cs typeface="Arial"/>
              </a:rPr>
              <a:t>the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34939" y="7671307"/>
            <a:ext cx="2086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94205" algn="l"/>
              </a:tabLst>
            </a:pPr>
            <a:r>
              <a:rPr sz="2800" spc="-10" dirty="0">
                <a:latin typeface="Arial"/>
                <a:cs typeface="Arial"/>
              </a:rPr>
              <a:t>formatting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if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92722" y="6817614"/>
            <a:ext cx="261937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Arial"/>
                <a:cs typeface="Arial"/>
              </a:rPr>
              <a:t>with</a:t>
            </a:r>
            <a:endParaRPr sz="2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tabLst>
                <a:tab pos="1998980" algn="l"/>
              </a:tabLst>
            </a:pPr>
            <a:r>
              <a:rPr sz="2800" spc="-10" dirty="0">
                <a:latin typeface="Arial"/>
                <a:cs typeface="Arial"/>
              </a:rPr>
              <a:t>technique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0" dirty="0">
                <a:latin typeface="Arial"/>
                <a:cs typeface="Arial"/>
              </a:rPr>
              <a:t>that</a:t>
            </a:r>
            <a:endParaRPr sz="2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800" spc="-25" dirty="0">
                <a:latin typeface="Arial"/>
                <a:cs typeface="Arial"/>
              </a:rPr>
              <a:t>the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139" y="8098028"/>
            <a:ext cx="3669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column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values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change.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31906" y="8740546"/>
            <a:ext cx="63982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Please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download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results</a:t>
            </a:r>
            <a:r>
              <a:rPr sz="2800" u="none" dirty="0">
                <a:latin typeface="Arial"/>
                <a:cs typeface="Arial"/>
              </a:rPr>
              <a:t>,</a:t>
            </a:r>
            <a:r>
              <a:rPr sz="2800" u="none" spc="-9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check</a:t>
            </a:r>
            <a:r>
              <a:rPr sz="2800" u="none" spc="-90" dirty="0">
                <a:latin typeface="Arial"/>
                <a:cs typeface="Arial"/>
              </a:rPr>
              <a:t> </a:t>
            </a:r>
            <a:r>
              <a:rPr sz="2800" u="none" spc="-20" dirty="0">
                <a:latin typeface="Arial"/>
                <a:cs typeface="Arial"/>
              </a:rPr>
              <a:t>your </a:t>
            </a:r>
            <a:r>
              <a:rPr sz="2800" u="none" dirty="0">
                <a:latin typeface="Arial"/>
                <a:cs typeface="Arial"/>
              </a:rPr>
              <a:t>work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by</a:t>
            </a:r>
            <a:r>
              <a:rPr sz="2800" u="none" spc="-6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comparing</a:t>
            </a:r>
            <a:r>
              <a:rPr sz="2800" u="none" spc="-5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with</a:t>
            </a:r>
            <a:r>
              <a:rPr sz="2800" u="none" spc="-6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this</a:t>
            </a:r>
            <a:r>
              <a:rPr sz="2800" u="none" spc="-70" dirty="0">
                <a:latin typeface="Arial"/>
                <a:cs typeface="Arial"/>
              </a:rPr>
              <a:t> </a:t>
            </a:r>
            <a:r>
              <a:rPr sz="2800" u="none" spc="-10" dirty="0">
                <a:latin typeface="Arial"/>
                <a:cs typeface="Arial"/>
              </a:rPr>
              <a:t>document.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7029" y="1384808"/>
            <a:ext cx="7844155" cy="2647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4510" marR="5080" indent="-512445" algn="just">
              <a:lnSpc>
                <a:spcPct val="100000"/>
              </a:lnSpc>
              <a:spcBef>
                <a:spcPts val="95"/>
              </a:spcBef>
              <a:buSzPct val="85714"/>
              <a:buAutoNum type="arabicPeriod" startAt="4"/>
              <a:tabLst>
                <a:tab pos="527685" algn="l"/>
              </a:tabLst>
            </a:pPr>
            <a:r>
              <a:rPr sz="2800" dirty="0">
                <a:latin typeface="Arial"/>
                <a:cs typeface="Arial"/>
              </a:rPr>
              <a:t>On</a:t>
            </a:r>
            <a:r>
              <a:rPr sz="2800" spc="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By</a:t>
            </a:r>
            <a:r>
              <a:rPr sz="2800" b="1" spc="2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Orders”</a:t>
            </a:r>
            <a:r>
              <a:rPr sz="2800" b="1" spc="4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Worksheet</a:t>
            </a:r>
            <a:r>
              <a:rPr sz="2800" dirty="0">
                <a:latin typeface="Arial"/>
                <a:cs typeface="Arial"/>
              </a:rPr>
              <a:t>”,</a:t>
            </a:r>
            <a:r>
              <a:rPr sz="2800" spc="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use</a:t>
            </a:r>
            <a:r>
              <a:rPr sz="2800" spc="30" dirty="0">
                <a:latin typeface="Arial"/>
                <a:cs typeface="Arial"/>
              </a:rPr>
              <a:t>  </a:t>
            </a:r>
            <a:r>
              <a:rPr sz="2800" spc="-25" dirty="0">
                <a:latin typeface="Arial"/>
                <a:cs typeface="Arial"/>
              </a:rPr>
              <a:t>an 	</a:t>
            </a:r>
            <a:r>
              <a:rPr sz="2800" dirty="0">
                <a:latin typeface="Arial"/>
                <a:cs typeface="Arial"/>
              </a:rPr>
              <a:t>Excel</a:t>
            </a:r>
            <a:r>
              <a:rPr sz="2800" spc="6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</a:t>
            </a:r>
            <a:r>
              <a:rPr sz="2800" spc="6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tool</a:t>
            </a:r>
            <a:r>
              <a:rPr sz="2800" spc="6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6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remove</a:t>
            </a:r>
            <a:r>
              <a:rPr sz="2800" spc="6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all</a:t>
            </a:r>
            <a:r>
              <a:rPr sz="2800" spc="6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records</a:t>
            </a:r>
            <a:r>
              <a:rPr sz="2800" spc="6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with 	</a:t>
            </a:r>
            <a:r>
              <a:rPr sz="2800" dirty="0">
                <a:latin typeface="Arial"/>
                <a:cs typeface="Arial"/>
              </a:rPr>
              <a:t>duplicate</a:t>
            </a:r>
            <a:r>
              <a:rPr sz="2800" spc="5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“FirstName”</a:t>
            </a:r>
            <a:r>
              <a:rPr sz="2800" spc="5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values</a:t>
            </a:r>
            <a:r>
              <a:rPr sz="2800" spc="5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5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5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table. 	</a:t>
            </a:r>
            <a:r>
              <a:rPr sz="2800" i="1" dirty="0">
                <a:latin typeface="Arial"/>
                <a:cs typeface="Arial"/>
              </a:rPr>
              <a:t>Do</a:t>
            </a:r>
            <a:r>
              <a:rPr sz="2800" i="1" spc="-4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not</a:t>
            </a:r>
            <a:r>
              <a:rPr sz="2800" i="1" spc="-6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remove</a:t>
            </a:r>
            <a:r>
              <a:rPr sz="2800" i="1" spc="-3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any</a:t>
            </a:r>
            <a:r>
              <a:rPr sz="2800" i="1" spc="-5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other</a:t>
            </a:r>
            <a:r>
              <a:rPr sz="2800" i="1" spc="-35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records</a:t>
            </a:r>
            <a:r>
              <a:rPr sz="2800" spc="-1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525145" indent="-512445" algn="just">
              <a:lnSpc>
                <a:spcPct val="100000"/>
              </a:lnSpc>
              <a:spcBef>
                <a:spcPts val="495"/>
              </a:spcBef>
              <a:buSzPct val="85714"/>
              <a:buAutoNum type="arabicPeriod" startAt="4"/>
              <a:tabLst>
                <a:tab pos="525145" algn="l"/>
              </a:tabLst>
            </a:pPr>
            <a:r>
              <a:rPr sz="2800" dirty="0">
                <a:latin typeface="Arial"/>
                <a:cs typeface="Arial"/>
              </a:rPr>
              <a:t>save</a:t>
            </a:r>
            <a:r>
              <a:rPr sz="2800" spc="49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as</a:t>
            </a:r>
            <a:r>
              <a:rPr sz="2800" spc="49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49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sz="2800" spc="49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49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500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format</a:t>
            </a:r>
            <a:endParaRPr sz="2800">
              <a:latin typeface="Arial"/>
              <a:cs typeface="Arial"/>
            </a:endParaRPr>
          </a:p>
          <a:p>
            <a:pPr marL="527685" algn="just">
              <a:lnSpc>
                <a:spcPct val="100000"/>
              </a:lnSpc>
            </a:pPr>
            <a:r>
              <a:rPr sz="2800" b="1" spc="-20" dirty="0">
                <a:latin typeface="Arial"/>
                <a:cs typeface="Arial"/>
              </a:rPr>
              <a:t>project-</a:t>
            </a:r>
            <a:r>
              <a:rPr sz="2800" b="1" dirty="0">
                <a:latin typeface="Arial"/>
                <a:cs typeface="Arial"/>
              </a:rPr>
              <a:t>2_your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name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978884" y="387121"/>
            <a:ext cx="699770" cy="699770"/>
            <a:chOff x="16978884" y="387121"/>
            <a:chExt cx="699770" cy="699770"/>
          </a:xfrm>
        </p:grpSpPr>
        <p:sp>
          <p:nvSpPr>
            <p:cNvPr id="16" name="object 16"/>
            <p:cNvSpPr/>
            <p:nvPr/>
          </p:nvSpPr>
          <p:spPr>
            <a:xfrm>
              <a:off x="16978884" y="387121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346168" y="387121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78884" y="754405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346168" y="754405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C707360-2F7D-43F2-995C-32E39043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69" y="4325721"/>
            <a:ext cx="7545204" cy="37809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97256" y="1017087"/>
            <a:ext cx="9205595" cy="17485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255" algn="just">
              <a:lnSpc>
                <a:spcPct val="100000"/>
              </a:lnSpc>
              <a:spcBef>
                <a:spcPts val="95"/>
              </a:spcBef>
              <a:buSzPct val="85714"/>
              <a:tabLst>
                <a:tab pos="469900" algn="l"/>
              </a:tabLst>
            </a:pPr>
            <a:r>
              <a:rPr lang="en-US" sz="2800" dirty="0"/>
              <a:t>Open the </a:t>
            </a:r>
            <a:r>
              <a:rPr lang="en-US" sz="28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Excel_2-1 </a:t>
            </a:r>
            <a:r>
              <a:rPr lang="en-US" sz="2800" dirty="0"/>
              <a:t>workbook, and complete the </a:t>
            </a:r>
            <a:r>
              <a:rPr lang="en-US" sz="2800" dirty="0" err="1"/>
              <a:t>folowing</a:t>
            </a:r>
            <a:r>
              <a:rPr lang="en-US" sz="2800" dirty="0"/>
              <a:t> tasks by using the data in cels B4:G9 of the </a:t>
            </a:r>
            <a:r>
              <a:rPr lang="en-US" sz="2800" b="1" dirty="0"/>
              <a:t>Ad Buy Constraints </a:t>
            </a:r>
            <a:r>
              <a:rPr lang="en-US" sz="2800" dirty="0"/>
              <a:t>worksheet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7995" marR="825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04693" y="2734470"/>
            <a:ext cx="7249159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 startAt="8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Insert two blank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ls in positions B8:B9, shifting any existing data down. Transpose the names in the Magazine column (cels A1:A6) to the first row of a new worksheet.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8" name="object 8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4">
            <a:extLst>
              <a:ext uri="{FF2B5EF4-FFF2-40B4-BE49-F238E27FC236}">
                <a16:creationId xmlns:a16="http://schemas.microsoft.com/office/drawing/2014/main" id="{BF08F52F-7129-EBC9-EAC5-872F5E05B5A0}"/>
              </a:ext>
            </a:extLst>
          </p:cNvPr>
          <p:cNvSpPr txBox="1"/>
          <p:nvPr/>
        </p:nvSpPr>
        <p:spPr>
          <a:xfrm>
            <a:off x="900812" y="2765643"/>
            <a:ext cx="7249159" cy="61215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Paste only the values and formatting into the range beginning at B18.</a:t>
            </a:r>
          </a:p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Paste only the formulas into the range beginning at B25.</a:t>
            </a:r>
          </a:p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Paste only the formatting (but not the content) into the range beginning at B32.</a:t>
            </a:r>
          </a:p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Delete rows to move the headings to row 1.</a:t>
            </a:r>
          </a:p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Delete columns to move the Magazine column to column A.</a:t>
            </a:r>
          </a:p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Cut the data from the Mag3 row (B4:F4) and insert it into the Mag2 row (B3:F3).</a:t>
            </a:r>
          </a:p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Move the Cost Per Ad data to the left of the Total Cost cels.</a:t>
            </a:r>
          </a:p>
        </p:txBody>
      </p:sp>
    </p:spTree>
    <p:extLst>
      <p:ext uri="{BB962C8B-B14F-4D97-AF65-F5344CB8AC3E}">
        <p14:creationId xmlns:p14="http://schemas.microsoft.com/office/powerpoint/2010/main" val="221650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97256" y="1017087"/>
            <a:ext cx="92055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255" algn="just">
              <a:lnSpc>
                <a:spcPct val="100000"/>
              </a:lnSpc>
              <a:spcBef>
                <a:spcPts val="95"/>
              </a:spcBef>
              <a:buSzPct val="85714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Price List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worksheet, do the following 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05455" y="2309970"/>
            <a:ext cx="7249159" cy="34849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 startAt="8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Apply the Angle Counterclockwise orientation to the headings in row 9.</a:t>
            </a:r>
          </a:p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 startAt="8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Format cel K10 to display its contents as currency with a US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dolar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symbol and no decimal places. Then apply the same formatting to cels K11: K23.</a:t>
            </a:r>
          </a:p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 startAt="8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Apply the 20% - Accent2 cel style to cels A9:K9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8" name="object 8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4">
            <a:extLst>
              <a:ext uri="{FF2B5EF4-FFF2-40B4-BE49-F238E27FC236}">
                <a16:creationId xmlns:a16="http://schemas.microsoft.com/office/drawing/2014/main" id="{BF08F52F-7129-EBC9-EAC5-872F5E05B5A0}"/>
              </a:ext>
            </a:extLst>
          </p:cNvPr>
          <p:cNvSpPr txBox="1"/>
          <p:nvPr/>
        </p:nvSpPr>
        <p:spPr>
          <a:xfrm>
            <a:off x="897256" y="1866900"/>
            <a:ext cx="7249159" cy="43595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the fill handle, fill cells A2:A21 with Item 1, Item 2, Item 3, and so on through Item 20.</a:t>
            </a:r>
          </a:p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Fill cells B2:B21 with 10, 20, 30, and so on through 200.</a:t>
            </a:r>
          </a:p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Fill cells C2:C21 with $3.00, $2.95, $2.90, and so on through $2.05.</a:t>
            </a:r>
          </a:p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Copy the background and font formatting from cell A1 to cells A2:A21. Then delete the content of cell A1 (but not the cell)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957F468-174F-0088-A5E2-99B30998E928}"/>
              </a:ext>
            </a:extLst>
          </p:cNvPr>
          <p:cNvSpPr txBox="1"/>
          <p:nvPr/>
        </p:nvSpPr>
        <p:spPr>
          <a:xfrm>
            <a:off x="9082405" y="1017087"/>
            <a:ext cx="6005195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255" algn="just">
              <a:lnSpc>
                <a:spcPct val="100000"/>
              </a:lnSpc>
              <a:spcBef>
                <a:spcPts val="95"/>
              </a:spcBef>
              <a:buSzPct val="85714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 2-2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workbook, display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Expense Statement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worksheet, do the following :</a:t>
            </a:r>
          </a:p>
        </p:txBody>
      </p:sp>
    </p:spTree>
    <p:extLst>
      <p:ext uri="{BB962C8B-B14F-4D97-AF65-F5344CB8AC3E}">
        <p14:creationId xmlns:p14="http://schemas.microsoft.com/office/powerpoint/2010/main" val="271032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-11790" y="0"/>
            <a:ext cx="6093198" cy="10287000"/>
            <a:chOff x="0" y="0"/>
            <a:chExt cx="943996" cy="15937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3996" cy="1593725"/>
            </a:xfrm>
            <a:custGeom>
              <a:avLst/>
              <a:gdLst/>
              <a:ahLst/>
              <a:cxnLst/>
              <a:rect l="l" t="t" r="r" b="b"/>
              <a:pathLst>
                <a:path w="943996" h="1593725">
                  <a:moveTo>
                    <a:pt x="0" y="0"/>
                  </a:moveTo>
                  <a:lnTo>
                    <a:pt x="943996" y="0"/>
                  </a:lnTo>
                  <a:lnTo>
                    <a:pt x="94399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346" r="-6346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7259300" y="19864"/>
            <a:ext cx="1028700" cy="10267136"/>
            <a:chOff x="0" y="0"/>
            <a:chExt cx="270933" cy="27041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2704102"/>
            </a:xfrm>
            <a:custGeom>
              <a:avLst/>
              <a:gdLst/>
              <a:ahLst/>
              <a:cxnLst/>
              <a:rect l="l" t="t" r="r" b="b"/>
              <a:pathLst>
                <a:path w="270933" h="2704102">
                  <a:moveTo>
                    <a:pt x="0" y="0"/>
                  </a:moveTo>
                  <a:lnTo>
                    <a:pt x="270933" y="0"/>
                  </a:lnTo>
                  <a:lnTo>
                    <a:pt x="270933" y="2704102"/>
                  </a:lnTo>
                  <a:lnTo>
                    <a:pt x="0" y="2704102"/>
                  </a:lnTo>
                  <a:close/>
                </a:path>
              </a:pathLst>
            </a:custGeom>
            <a:solidFill>
              <a:srgbClr val="02743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70933" cy="2751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4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-5400000">
            <a:off x="277808" y="3550685"/>
            <a:ext cx="2193087" cy="1200217"/>
          </a:xfrm>
          <a:custGeom>
            <a:avLst/>
            <a:gdLst/>
            <a:ahLst/>
            <a:cxnLst/>
            <a:rect l="l" t="t" r="r" b="b"/>
            <a:pathLst>
              <a:path w="2193087" h="1200217">
                <a:moveTo>
                  <a:pt x="0" y="0"/>
                </a:moveTo>
                <a:lnTo>
                  <a:pt x="2193086" y="0"/>
                </a:lnTo>
                <a:lnTo>
                  <a:pt x="2193086" y="1200216"/>
                </a:lnTo>
                <a:lnTo>
                  <a:pt x="0" y="1200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9A751A-6E66-4BB1-1165-5F26BEDE1BED}"/>
              </a:ext>
            </a:extLst>
          </p:cNvPr>
          <p:cNvGrpSpPr/>
          <p:nvPr/>
        </p:nvGrpSpPr>
        <p:grpSpPr>
          <a:xfrm>
            <a:off x="8686800" y="3396062"/>
            <a:ext cx="6739896" cy="3494876"/>
            <a:chOff x="1391783" y="3589535"/>
            <a:chExt cx="6739896" cy="3494876"/>
          </a:xfrm>
        </p:grpSpPr>
        <p:grpSp>
          <p:nvGrpSpPr>
            <p:cNvPr id="18" name="Group 18"/>
            <p:cNvGrpSpPr/>
            <p:nvPr/>
          </p:nvGrpSpPr>
          <p:grpSpPr>
            <a:xfrm>
              <a:off x="1391783" y="3589535"/>
              <a:ext cx="6739896" cy="3494876"/>
              <a:chOff x="0" y="0"/>
              <a:chExt cx="1775117" cy="92046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775117" cy="920461"/>
              </a:xfrm>
              <a:custGeom>
                <a:avLst/>
                <a:gdLst/>
                <a:ahLst/>
                <a:cxnLst/>
                <a:rect l="l" t="t" r="r" b="b"/>
                <a:pathLst>
                  <a:path w="1775117" h="920461">
                    <a:moveTo>
                      <a:pt x="22973" y="0"/>
                    </a:moveTo>
                    <a:lnTo>
                      <a:pt x="1752143" y="0"/>
                    </a:lnTo>
                    <a:cubicBezTo>
                      <a:pt x="1758236" y="0"/>
                      <a:pt x="1764080" y="2420"/>
                      <a:pt x="1768388" y="6729"/>
                    </a:cubicBezTo>
                    <a:cubicBezTo>
                      <a:pt x="1772696" y="11037"/>
                      <a:pt x="1775117" y="16880"/>
                      <a:pt x="1775117" y="22973"/>
                    </a:cubicBezTo>
                    <a:lnTo>
                      <a:pt x="1775117" y="897488"/>
                    </a:lnTo>
                    <a:cubicBezTo>
                      <a:pt x="1775117" y="910176"/>
                      <a:pt x="1764831" y="920461"/>
                      <a:pt x="1752143" y="920461"/>
                    </a:cubicBezTo>
                    <a:lnTo>
                      <a:pt x="22973" y="920461"/>
                    </a:lnTo>
                    <a:cubicBezTo>
                      <a:pt x="10286" y="920461"/>
                      <a:pt x="0" y="910176"/>
                      <a:pt x="0" y="897488"/>
                    </a:cubicBezTo>
                    <a:lnTo>
                      <a:pt x="0" y="22973"/>
                    </a:lnTo>
                    <a:cubicBezTo>
                      <a:pt x="0" y="10286"/>
                      <a:pt x="10286" y="0"/>
                      <a:pt x="22973" y="0"/>
                    </a:cubicBezTo>
                    <a:close/>
                  </a:path>
                </a:pathLst>
              </a:custGeom>
              <a:solidFill>
                <a:srgbClr val="02743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775117" cy="968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4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974460" y="4305300"/>
              <a:ext cx="5574543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Objective 3</a:t>
              </a:r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34A7B7B3-4FA9-E8FD-A79F-71FA2417464A}"/>
                </a:ext>
              </a:extLst>
            </p:cNvPr>
            <p:cNvSpPr txBox="1"/>
            <p:nvPr/>
          </p:nvSpPr>
          <p:spPr>
            <a:xfrm>
              <a:off x="2026454" y="5511274"/>
              <a:ext cx="5472382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1595" algn="ctr">
                <a:lnSpc>
                  <a:spcPct val="100000"/>
                </a:lnSpc>
                <a:spcBef>
                  <a:spcPts val="2570"/>
                </a:spcBef>
                <a:buSzPct val="106666"/>
                <a:tabLst>
                  <a:tab pos="518795" algn="l"/>
                </a:tabLst>
              </a:pPr>
              <a:r>
                <a:rPr lang="en-ID" sz="2800" dirty="0">
                  <a:solidFill>
                    <a:schemeClr val="bg1"/>
                  </a:solidFill>
                  <a:latin typeface="Carlito"/>
                  <a:cs typeface="Carlito"/>
                </a:rPr>
                <a:t>Create and Manage Tables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947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11251"/>
            <a:ext cx="8401685" cy="56829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Open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Project-</a:t>
            </a:r>
            <a:r>
              <a:rPr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3</a:t>
            </a:r>
            <a:r>
              <a:rPr sz="2800" u="none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workbook</a:t>
            </a:r>
            <a:r>
              <a:rPr sz="2800" u="none" spc="-3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and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do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the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following</a:t>
            </a:r>
            <a:r>
              <a:rPr sz="2800" u="none" spc="-40" dirty="0">
                <a:latin typeface="Arial"/>
                <a:cs typeface="Arial"/>
              </a:rPr>
              <a:t> </a:t>
            </a:r>
            <a:r>
              <a:rPr sz="2800" u="none" spc="-5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95"/>
              </a:spcBef>
            </a:pPr>
            <a:endParaRPr sz="2800" dirty="0">
              <a:latin typeface="Arial"/>
              <a:cs typeface="Arial"/>
            </a:endParaRPr>
          </a:p>
          <a:p>
            <a:pPr marL="467995" indent="-455295" algn="just">
              <a:lnSpc>
                <a:spcPct val="100000"/>
              </a:lnSpc>
              <a:buSzPct val="85714"/>
              <a:buAutoNum type="arabicPeriod"/>
              <a:tabLst>
                <a:tab pos="467995" algn="l"/>
              </a:tabLst>
            </a:pPr>
            <a:r>
              <a:rPr sz="2800" dirty="0">
                <a:latin typeface="Arial"/>
                <a:cs typeface="Arial"/>
              </a:rPr>
              <a:t>Do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following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steps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Inventory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994410" lvl="1" indent="-542925" algn="just">
              <a:lnSpc>
                <a:spcPct val="100000"/>
              </a:lnSpc>
              <a:spcBef>
                <a:spcPts val="505"/>
              </a:spcBef>
              <a:buSzPct val="85714"/>
              <a:buAutoNum type="alphaLcPeriod"/>
              <a:tabLst>
                <a:tab pos="994410" algn="l"/>
              </a:tabLst>
            </a:pPr>
            <a:r>
              <a:rPr sz="2800" b="1" dirty="0">
                <a:latin typeface="Arial"/>
                <a:cs typeface="Arial"/>
              </a:rPr>
              <a:t>Delete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column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worksheet</a:t>
            </a:r>
            <a:endParaRPr sz="2800" dirty="0">
              <a:latin typeface="Arial"/>
              <a:cs typeface="Arial"/>
            </a:endParaRPr>
          </a:p>
          <a:p>
            <a:pPr marL="993775" marR="5080" lvl="1" indent="-542925" algn="just">
              <a:lnSpc>
                <a:spcPct val="100000"/>
              </a:lnSpc>
              <a:spcBef>
                <a:spcPts val="495"/>
              </a:spcBef>
              <a:buSzPct val="85714"/>
              <a:buAutoNum type="alphaLcPeriod"/>
              <a:tabLst>
                <a:tab pos="996950" algn="l"/>
              </a:tabLst>
            </a:pPr>
            <a:r>
              <a:rPr sz="2800" b="1" dirty="0">
                <a:latin typeface="Arial"/>
                <a:cs typeface="Arial"/>
              </a:rPr>
              <a:t>Resize</a:t>
            </a:r>
            <a:r>
              <a:rPr sz="2800" b="1" spc="50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columns</a:t>
            </a:r>
            <a:r>
              <a:rPr sz="2800" b="1" spc="509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A:I</a:t>
            </a:r>
            <a:r>
              <a:rPr sz="2800" b="1" spc="4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5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fit</a:t>
            </a:r>
            <a:r>
              <a:rPr sz="2800" spc="48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their</a:t>
            </a:r>
            <a:r>
              <a:rPr sz="2800" spc="5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content</a:t>
            </a:r>
            <a:r>
              <a:rPr lang="en-US" sz="2800" spc="-10" dirty="0">
                <a:latin typeface="Arial"/>
                <a:cs typeface="Arial"/>
              </a:rPr>
              <a:t>.</a:t>
            </a:r>
            <a:endParaRPr lang="en-US" sz="2800" dirty="0">
              <a:latin typeface="Arial"/>
              <a:cs typeface="Arial"/>
            </a:endParaRPr>
          </a:p>
          <a:p>
            <a:pPr marL="467995" marR="6985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/>
                <a:cs typeface="Arial"/>
              </a:rPr>
              <a:t>Configure</a:t>
            </a:r>
            <a:r>
              <a:rPr lang="en-US" sz="2800" spc="505" dirty="0">
                <a:latin typeface="Arial"/>
                <a:cs typeface="Arial"/>
              </a:rPr>
              <a:t>  </a:t>
            </a:r>
            <a:r>
              <a:rPr lang="en-US" sz="2800" dirty="0">
                <a:latin typeface="Arial"/>
                <a:cs typeface="Arial"/>
              </a:rPr>
              <a:t>the</a:t>
            </a:r>
            <a:r>
              <a:rPr lang="en-US" sz="2800" spc="505" dirty="0">
                <a:latin typeface="Arial"/>
                <a:cs typeface="Arial"/>
              </a:rPr>
              <a:t>  </a:t>
            </a:r>
            <a:r>
              <a:rPr lang="en-US" sz="2800" dirty="0">
                <a:latin typeface="Arial"/>
                <a:cs typeface="Arial"/>
              </a:rPr>
              <a:t>“</a:t>
            </a:r>
            <a:r>
              <a:rPr lang="en-US" sz="2800" b="1" dirty="0">
                <a:latin typeface="Arial"/>
                <a:cs typeface="Arial"/>
              </a:rPr>
              <a:t>Inventory</a:t>
            </a:r>
            <a:r>
              <a:rPr lang="en-US" sz="2800" b="1" spc="500" dirty="0">
                <a:latin typeface="Arial"/>
                <a:cs typeface="Arial"/>
              </a:rPr>
              <a:t>  </a:t>
            </a:r>
            <a:r>
              <a:rPr lang="en-US" sz="2800" b="1" dirty="0">
                <a:latin typeface="Arial"/>
                <a:cs typeface="Arial"/>
              </a:rPr>
              <a:t>(2)</a:t>
            </a:r>
            <a:r>
              <a:rPr lang="en-US" sz="2800" dirty="0">
                <a:latin typeface="Arial"/>
                <a:cs typeface="Arial"/>
              </a:rPr>
              <a:t>”</a:t>
            </a:r>
            <a:r>
              <a:rPr lang="en-US" sz="2800" spc="500" dirty="0">
                <a:latin typeface="Arial"/>
                <a:cs typeface="Arial"/>
              </a:rPr>
              <a:t>  </a:t>
            </a:r>
            <a:r>
              <a:rPr lang="en-US" sz="2800" dirty="0">
                <a:latin typeface="Arial"/>
                <a:cs typeface="Arial"/>
              </a:rPr>
              <a:t>worksheet</a:t>
            </a:r>
            <a:r>
              <a:rPr lang="en-US" sz="2800" spc="505" dirty="0">
                <a:latin typeface="Arial"/>
                <a:cs typeface="Arial"/>
              </a:rPr>
              <a:t>  </a:t>
            </a:r>
            <a:r>
              <a:rPr lang="en-US" sz="2800" spc="-25" dirty="0">
                <a:latin typeface="Arial"/>
                <a:cs typeface="Arial"/>
              </a:rPr>
              <a:t>to 	</a:t>
            </a:r>
            <a:r>
              <a:rPr lang="en-US" sz="2800" dirty="0">
                <a:latin typeface="Arial"/>
                <a:cs typeface="Arial"/>
              </a:rPr>
              <a:t>display</a:t>
            </a:r>
            <a:r>
              <a:rPr lang="en-US" sz="2800" spc="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row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1 through</a:t>
            </a:r>
            <a:r>
              <a:rPr lang="en-US" sz="2800" spc="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row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3</a:t>
            </a:r>
            <a:r>
              <a:rPr lang="en-US" sz="2800" spc="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on every  page that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25" dirty="0">
                <a:latin typeface="Arial"/>
                <a:cs typeface="Arial"/>
              </a:rPr>
              <a:t>is 	</a:t>
            </a:r>
            <a:r>
              <a:rPr lang="en-US" sz="2800" spc="-10" dirty="0">
                <a:latin typeface="Arial"/>
                <a:cs typeface="Arial"/>
              </a:rPr>
              <a:t>printed.</a:t>
            </a:r>
          </a:p>
          <a:p>
            <a:pPr marL="467995" marR="6985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/>
              <a:t>Configure the page setup options to print the worksheet gridlines.</a:t>
            </a:r>
            <a:endParaRPr lang="en-US" sz="2800" spc="-10" dirty="0">
              <a:latin typeface="Arial"/>
              <a:cs typeface="Arial"/>
            </a:endParaRPr>
          </a:p>
          <a:p>
            <a:pPr marL="467995" marR="6985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/>
              <a:t>Display the print preview of the worksheet to check your settings.</a:t>
            </a:r>
            <a:endParaRPr lang="en-US"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63667" y="2099218"/>
            <a:ext cx="12192000" cy="8188325"/>
            <a:chOff x="4963667" y="2099218"/>
            <a:chExt cx="12192000" cy="81883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8266" y="2099218"/>
              <a:ext cx="7207283" cy="54892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3667" y="4267198"/>
              <a:ext cx="5405628" cy="601979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8" name="object 8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11251"/>
            <a:ext cx="8986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use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same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complete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following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steps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4329"/>
            <a:ext cx="8399145" cy="3138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Format</a:t>
            </a:r>
            <a:r>
              <a:rPr sz="2800" spc="20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0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table</a:t>
            </a:r>
            <a:r>
              <a:rPr sz="2800" spc="20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so</a:t>
            </a:r>
            <a:r>
              <a:rPr sz="2800" spc="20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19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every</a:t>
            </a:r>
            <a:r>
              <a:rPr sz="2800" spc="19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other</a:t>
            </a:r>
            <a:r>
              <a:rPr sz="2800" spc="204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row</a:t>
            </a:r>
            <a:r>
              <a:rPr sz="2800" spc="190" dirty="0">
                <a:latin typeface="Arial"/>
                <a:cs typeface="Arial"/>
              </a:rPr>
              <a:t>  </a:t>
            </a:r>
            <a:r>
              <a:rPr sz="2800" spc="-25" dirty="0">
                <a:latin typeface="Arial"/>
                <a:cs typeface="Arial"/>
              </a:rPr>
              <a:t>is 	</a:t>
            </a:r>
            <a:r>
              <a:rPr sz="2800" dirty="0">
                <a:latin typeface="Arial"/>
                <a:cs typeface="Arial"/>
              </a:rPr>
              <a:t>shaded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Customer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worksheet.</a:t>
            </a:r>
            <a:r>
              <a:rPr sz="2800" spc="-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Use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technique 	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6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automatically</a:t>
            </a:r>
            <a:r>
              <a:rPr sz="2800" spc="6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updates</a:t>
            </a:r>
            <a:r>
              <a:rPr sz="2800" spc="6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formatting</a:t>
            </a:r>
            <a:r>
              <a:rPr sz="2800" spc="6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if</a:t>
            </a:r>
            <a:r>
              <a:rPr sz="2800" spc="6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you 	</a:t>
            </a:r>
            <a:r>
              <a:rPr sz="2800" dirty="0">
                <a:latin typeface="Arial"/>
                <a:cs typeface="Arial"/>
              </a:rPr>
              <a:t>insert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new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row.</a:t>
            </a:r>
            <a:endParaRPr sz="2800">
              <a:latin typeface="Arial"/>
              <a:cs typeface="Arial"/>
            </a:endParaRPr>
          </a:p>
          <a:p>
            <a:pPr marL="467995" marR="6350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Create</a:t>
            </a:r>
            <a:r>
              <a:rPr sz="2800" spc="6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6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table</a:t>
            </a:r>
            <a:r>
              <a:rPr sz="2800" spc="6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5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cell</a:t>
            </a:r>
            <a:r>
              <a:rPr sz="2800" b="1" spc="60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range</a:t>
            </a:r>
            <a:r>
              <a:rPr sz="2800" b="1" spc="6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A9:G19</a:t>
            </a:r>
            <a:r>
              <a:rPr sz="2800" b="1" spc="60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on 	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Programs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worksheet.</a:t>
            </a:r>
            <a:r>
              <a:rPr sz="2800" spc="6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Include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row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9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headers</a:t>
            </a:r>
            <a:endParaRPr sz="2800">
              <a:latin typeface="Arial"/>
              <a:cs typeface="Arial"/>
            </a:endParaRPr>
          </a:p>
          <a:p>
            <a:pPr marL="467995" indent="-455295" algn="just">
              <a:lnSpc>
                <a:spcPct val="100000"/>
              </a:lnSpc>
              <a:spcBef>
                <a:spcPts val="495"/>
              </a:spcBef>
              <a:buSzPct val="85714"/>
              <a:buAutoNum type="arabicPeriod"/>
              <a:tabLst>
                <a:tab pos="467995" algn="l"/>
              </a:tabLst>
            </a:pPr>
            <a:r>
              <a:rPr sz="2800" dirty="0">
                <a:latin typeface="Arial"/>
                <a:cs typeface="Arial"/>
              </a:rPr>
              <a:t>Remove</a:t>
            </a:r>
            <a:r>
              <a:rPr sz="2800" spc="3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table</a:t>
            </a:r>
            <a:r>
              <a:rPr sz="2800" spc="3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functionality</a:t>
            </a:r>
            <a:r>
              <a:rPr sz="2800" spc="3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3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table</a:t>
            </a:r>
            <a:r>
              <a:rPr sz="2800" spc="3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738242"/>
            <a:ext cx="8397240" cy="314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6350" algn="just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Works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1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worksheet.</a:t>
            </a:r>
            <a:r>
              <a:rPr sz="2800" spc="250" dirty="0">
                <a:latin typeface="Arial"/>
                <a:cs typeface="Arial"/>
              </a:rPr>
              <a:t>   </a:t>
            </a:r>
            <a:r>
              <a:rPr sz="2800" dirty="0">
                <a:latin typeface="Arial"/>
                <a:cs typeface="Arial"/>
              </a:rPr>
              <a:t>Retain</a:t>
            </a:r>
            <a:r>
              <a:rPr sz="2800" spc="-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  cell</a:t>
            </a:r>
            <a:r>
              <a:rPr sz="2800" spc="-10" dirty="0">
                <a:latin typeface="Arial"/>
                <a:cs typeface="Arial"/>
              </a:rPr>
              <a:t>  formatting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location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data.</a:t>
            </a:r>
            <a:endParaRPr sz="280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 startAt="4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Apply</a:t>
            </a:r>
            <a:r>
              <a:rPr sz="2800" spc="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4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Rose,</a:t>
            </a:r>
            <a:r>
              <a:rPr sz="2800" b="1" spc="5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Table</a:t>
            </a:r>
            <a:r>
              <a:rPr sz="2800" b="1" spc="4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Style</a:t>
            </a:r>
            <a:r>
              <a:rPr sz="2800" b="1" spc="5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Light</a:t>
            </a:r>
            <a:r>
              <a:rPr sz="2800" b="1" spc="4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17</a:t>
            </a:r>
            <a:r>
              <a:rPr sz="2800" b="1" spc="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45" dirty="0">
                <a:latin typeface="Arial"/>
                <a:cs typeface="Arial"/>
              </a:rPr>
              <a:t> 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Inventory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table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table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Sales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worksheet.</a:t>
            </a:r>
            <a:endParaRPr sz="280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 startAt="4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Create</a:t>
            </a:r>
            <a:r>
              <a:rPr sz="2800" spc="2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subtotals</a:t>
            </a:r>
            <a:r>
              <a:rPr sz="2800" spc="2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2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sales</a:t>
            </a:r>
            <a:r>
              <a:rPr sz="2800" spc="2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amounts</a:t>
            </a:r>
            <a:r>
              <a:rPr sz="2800" spc="2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first</a:t>
            </a:r>
            <a:r>
              <a:rPr sz="2800" spc="2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2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period 	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5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then</a:t>
            </a:r>
            <a:r>
              <a:rPr sz="2800" spc="6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5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region</a:t>
            </a:r>
            <a:r>
              <a:rPr sz="2800" spc="6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59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Details</a:t>
            </a:r>
            <a:r>
              <a:rPr sz="2800" b="1" spc="6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worksheet.</a:t>
            </a:r>
            <a:r>
              <a:rPr sz="2800" spc="59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Find 	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average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sales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period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region.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3716" y="8998407"/>
            <a:ext cx="724915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Please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download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results</a:t>
            </a:r>
            <a:r>
              <a:rPr sz="2800" u="none" dirty="0">
                <a:latin typeface="Arial"/>
                <a:cs typeface="Arial"/>
              </a:rPr>
              <a:t>,</a:t>
            </a:r>
            <a:r>
              <a:rPr sz="2800" u="none" spc="-8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check</a:t>
            </a:r>
            <a:r>
              <a:rPr sz="2800" u="none" spc="-8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your</a:t>
            </a:r>
            <a:r>
              <a:rPr sz="2800" u="none" spc="-75" dirty="0">
                <a:latin typeface="Arial"/>
                <a:cs typeface="Arial"/>
              </a:rPr>
              <a:t> </a:t>
            </a:r>
            <a:r>
              <a:rPr sz="2800" u="none" spc="-20" dirty="0">
                <a:latin typeface="Arial"/>
                <a:cs typeface="Arial"/>
              </a:rPr>
              <a:t>work </a:t>
            </a:r>
            <a:r>
              <a:rPr sz="2800" u="none" dirty="0">
                <a:latin typeface="Arial"/>
                <a:cs typeface="Arial"/>
              </a:rPr>
              <a:t>by</a:t>
            </a:r>
            <a:r>
              <a:rPr sz="2800" u="none" spc="-7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comparing</a:t>
            </a:r>
            <a:r>
              <a:rPr sz="2800" u="none" spc="-4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with</a:t>
            </a:r>
            <a:r>
              <a:rPr sz="2800" u="none" spc="-7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this</a:t>
            </a:r>
            <a:r>
              <a:rPr sz="2800" u="none" spc="-70" dirty="0">
                <a:latin typeface="Arial"/>
                <a:cs typeface="Arial"/>
              </a:rPr>
              <a:t> </a:t>
            </a:r>
            <a:r>
              <a:rPr sz="2800" u="none" spc="-10" dirty="0">
                <a:latin typeface="Arial"/>
                <a:cs typeface="Arial"/>
              </a:rPr>
              <a:t>document.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97411" y="5358384"/>
            <a:ext cx="4553711" cy="36149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50145" y="1688338"/>
            <a:ext cx="8072120" cy="3565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 startAt="6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On</a:t>
            </a:r>
            <a:r>
              <a:rPr sz="2800" spc="29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Sales_Details</a:t>
            </a:r>
            <a:r>
              <a:rPr sz="2800" b="1" spc="31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worksheet</a:t>
            </a:r>
            <a:r>
              <a:rPr sz="2800" spc="30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Configure</a:t>
            </a:r>
            <a:r>
              <a:rPr sz="2800" spc="305" dirty="0">
                <a:latin typeface="Arial"/>
                <a:cs typeface="Arial"/>
              </a:rPr>
              <a:t> 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table</a:t>
            </a:r>
            <a:r>
              <a:rPr sz="2800" spc="-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style</a:t>
            </a:r>
            <a:r>
              <a:rPr sz="2800" spc="-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options</a:t>
            </a:r>
            <a:r>
              <a:rPr sz="2800" spc="-1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2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format</a:t>
            </a:r>
            <a:r>
              <a:rPr sz="2800" spc="-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alternating</a:t>
            </a:r>
            <a:r>
              <a:rPr sz="2800" spc="-20" dirty="0">
                <a:latin typeface="Arial"/>
                <a:cs typeface="Arial"/>
              </a:rPr>
              <a:t>  rows 	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different</a:t>
            </a:r>
            <a:r>
              <a:rPr sz="2800" spc="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fill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colors</a:t>
            </a:r>
            <a:r>
              <a:rPr sz="2800" spc="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Configure</a:t>
            </a:r>
            <a:r>
              <a:rPr sz="2800" spc="1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table</a:t>
            </a:r>
            <a:r>
              <a:rPr sz="2800" spc="10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style 	</a:t>
            </a:r>
            <a:r>
              <a:rPr sz="2800" dirty="0">
                <a:latin typeface="Arial"/>
                <a:cs typeface="Arial"/>
              </a:rPr>
              <a:t>options</a:t>
            </a:r>
            <a:r>
              <a:rPr sz="2800" spc="1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1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emphasize</a:t>
            </a:r>
            <a:r>
              <a:rPr sz="2800" spc="1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first</a:t>
            </a:r>
            <a:r>
              <a:rPr sz="2800" spc="1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1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last</a:t>
            </a:r>
            <a:r>
              <a:rPr sz="2800" spc="1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columns 	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table.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Add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total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row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table.</a:t>
            </a:r>
            <a:endParaRPr sz="2800">
              <a:latin typeface="Arial"/>
              <a:cs typeface="Arial"/>
            </a:endParaRPr>
          </a:p>
          <a:p>
            <a:pPr marL="467995" indent="-455295" algn="just">
              <a:lnSpc>
                <a:spcPct val="100000"/>
              </a:lnSpc>
              <a:spcBef>
                <a:spcPts val="495"/>
              </a:spcBef>
              <a:buSzPct val="85714"/>
              <a:buAutoNum type="arabicPeriod" startAt="6"/>
              <a:tabLst>
                <a:tab pos="467995" algn="l"/>
              </a:tabLst>
            </a:pPr>
            <a:r>
              <a:rPr sz="2800" b="1" dirty="0">
                <a:latin typeface="Arial"/>
                <a:cs typeface="Arial"/>
              </a:rPr>
              <a:t>Remove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formatting</a:t>
            </a:r>
            <a:r>
              <a:rPr sz="2800" b="1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table.</a:t>
            </a:r>
            <a:endParaRPr sz="2800">
              <a:latin typeface="Arial"/>
              <a:cs typeface="Arial"/>
            </a:endParaRPr>
          </a:p>
          <a:p>
            <a:pPr marL="467995" marR="6350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 startAt="6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save</a:t>
            </a:r>
            <a:r>
              <a:rPr sz="2800" spc="2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</a:t>
            </a:r>
            <a:r>
              <a:rPr sz="2800" spc="2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sz="2800" spc="25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2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5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format</a:t>
            </a:r>
            <a:r>
              <a:rPr sz="2800" spc="25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project- 	</a:t>
            </a:r>
            <a:r>
              <a:rPr sz="2800" b="1" dirty="0">
                <a:latin typeface="Arial"/>
                <a:cs typeface="Arial"/>
              </a:rPr>
              <a:t>3_your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name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10" name="object 10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811" y="1035916"/>
            <a:ext cx="7837045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Excel_3-1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workbook. On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Order Details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worksheet, use conditional formatting to do the following to all the values in the Extended Price column: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175" y="3086100"/>
            <a:ext cx="7993001" cy="56778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Apply the 3 Arrows (Colored) icon set. (Keep the default settings.)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blue data bars to the column. (Keep the default settings.)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Fill all cells in the column that contain values of greater than $100 with bright ye low.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MarApr</a:t>
            </a: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worksheet,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column P, summarize the data for each day of March by using a Line sparkline.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Apply the Sparkline Style Accent 6, Darker 25% style.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all the data markers without placing emphasis on any specific type of data marker.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0145" y="1688338"/>
            <a:ext cx="8072120" cy="21794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5080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 startAt="7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the Sales By Region worksheet</a:t>
            </a:r>
            <a:r>
              <a:rPr lang="en-US" sz="2800" spc="-10" dirty="0">
                <a:latin typeface="Arial" panose="020B0604020202020204" pitchFamily="34" charset="0"/>
                <a:cs typeface="Arial" panose="020B0604020202020204" pitchFamily="34" charset="0"/>
              </a:rPr>
              <a:t>, 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reate subtotals of sales amounts first by period and then by region.</a:t>
            </a:r>
          </a:p>
          <a:p>
            <a:pPr marL="527050" marR="5080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 startAt="7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the average sales by period and then by region.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10" name="object 10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983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811" y="1085113"/>
            <a:ext cx="783704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dirty="0"/>
              <a:t>Open the </a:t>
            </a:r>
            <a:r>
              <a:rPr lang="en-US" sz="2800" b="1" dirty="0">
                <a:hlinkClick r:id="rId2"/>
              </a:rPr>
              <a:t>Excel_3-2 </a:t>
            </a:r>
            <a:r>
              <a:rPr lang="en-US" sz="2800" dirty="0"/>
              <a:t>workbook, on the </a:t>
            </a:r>
            <a:r>
              <a:rPr lang="en-US" sz="2800" b="1" dirty="0"/>
              <a:t>Sales</a:t>
            </a:r>
            <a:r>
              <a:rPr lang="en-US" sz="2800" dirty="0"/>
              <a:t> worksheet, do the </a:t>
            </a:r>
            <a:r>
              <a:rPr lang="en-US" sz="2800" dirty="0" err="1"/>
              <a:t>fo</a:t>
            </a:r>
            <a:r>
              <a:rPr lang="en-US" sz="2800" dirty="0"/>
              <a:t> lowing: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0811" y="2400300"/>
            <a:ext cx="7993001" cy="52597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Change the table style to Table Style Medium 19.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Configure the table style options to format alternating rows with different fi l colors.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Configure the table style options to emphasize the first and last columns of the table.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a total row to the table.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Change the row name from Total to Average.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Modify the cels in the row to calculate the average sales for each month and for the year.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Bonuses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worksheet, do the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folowing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Remove the formatting from the table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10" name="object 10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670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-11790" y="0"/>
            <a:ext cx="6093198" cy="10287000"/>
            <a:chOff x="0" y="0"/>
            <a:chExt cx="943996" cy="15937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3996" cy="1593725"/>
            </a:xfrm>
            <a:custGeom>
              <a:avLst/>
              <a:gdLst/>
              <a:ahLst/>
              <a:cxnLst/>
              <a:rect l="l" t="t" r="r" b="b"/>
              <a:pathLst>
                <a:path w="943996" h="1593725">
                  <a:moveTo>
                    <a:pt x="0" y="0"/>
                  </a:moveTo>
                  <a:lnTo>
                    <a:pt x="943996" y="0"/>
                  </a:lnTo>
                  <a:lnTo>
                    <a:pt x="94399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346" r="-6346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7259300" y="19864"/>
            <a:ext cx="1028700" cy="10267136"/>
            <a:chOff x="0" y="0"/>
            <a:chExt cx="270933" cy="27041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2704102"/>
            </a:xfrm>
            <a:custGeom>
              <a:avLst/>
              <a:gdLst/>
              <a:ahLst/>
              <a:cxnLst/>
              <a:rect l="l" t="t" r="r" b="b"/>
              <a:pathLst>
                <a:path w="270933" h="2704102">
                  <a:moveTo>
                    <a:pt x="0" y="0"/>
                  </a:moveTo>
                  <a:lnTo>
                    <a:pt x="270933" y="0"/>
                  </a:lnTo>
                  <a:lnTo>
                    <a:pt x="270933" y="2704102"/>
                  </a:lnTo>
                  <a:lnTo>
                    <a:pt x="0" y="2704102"/>
                  </a:lnTo>
                  <a:close/>
                </a:path>
              </a:pathLst>
            </a:custGeom>
            <a:solidFill>
              <a:srgbClr val="02743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70933" cy="2751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4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-5400000">
            <a:off x="277808" y="3550685"/>
            <a:ext cx="2193087" cy="1200217"/>
          </a:xfrm>
          <a:custGeom>
            <a:avLst/>
            <a:gdLst/>
            <a:ahLst/>
            <a:cxnLst/>
            <a:rect l="l" t="t" r="r" b="b"/>
            <a:pathLst>
              <a:path w="2193087" h="1200217">
                <a:moveTo>
                  <a:pt x="0" y="0"/>
                </a:moveTo>
                <a:lnTo>
                  <a:pt x="2193086" y="0"/>
                </a:lnTo>
                <a:lnTo>
                  <a:pt x="2193086" y="1200216"/>
                </a:lnTo>
                <a:lnTo>
                  <a:pt x="0" y="1200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9CE7FF-75B3-2158-9498-D3FB5628C8F0}"/>
              </a:ext>
            </a:extLst>
          </p:cNvPr>
          <p:cNvGrpSpPr/>
          <p:nvPr/>
        </p:nvGrpSpPr>
        <p:grpSpPr>
          <a:xfrm>
            <a:off x="8610600" y="3499899"/>
            <a:ext cx="6739896" cy="3494876"/>
            <a:chOff x="1391783" y="3589535"/>
            <a:chExt cx="6739896" cy="3494876"/>
          </a:xfrm>
        </p:grpSpPr>
        <p:grpSp>
          <p:nvGrpSpPr>
            <p:cNvPr id="18" name="Group 18"/>
            <p:cNvGrpSpPr/>
            <p:nvPr/>
          </p:nvGrpSpPr>
          <p:grpSpPr>
            <a:xfrm>
              <a:off x="1391783" y="3589535"/>
              <a:ext cx="6739896" cy="3494876"/>
              <a:chOff x="0" y="0"/>
              <a:chExt cx="1775117" cy="92046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775117" cy="920461"/>
              </a:xfrm>
              <a:custGeom>
                <a:avLst/>
                <a:gdLst/>
                <a:ahLst/>
                <a:cxnLst/>
                <a:rect l="l" t="t" r="r" b="b"/>
                <a:pathLst>
                  <a:path w="1775117" h="920461">
                    <a:moveTo>
                      <a:pt x="22973" y="0"/>
                    </a:moveTo>
                    <a:lnTo>
                      <a:pt x="1752143" y="0"/>
                    </a:lnTo>
                    <a:cubicBezTo>
                      <a:pt x="1758236" y="0"/>
                      <a:pt x="1764080" y="2420"/>
                      <a:pt x="1768388" y="6729"/>
                    </a:cubicBezTo>
                    <a:cubicBezTo>
                      <a:pt x="1772696" y="11037"/>
                      <a:pt x="1775117" y="16880"/>
                      <a:pt x="1775117" y="22973"/>
                    </a:cubicBezTo>
                    <a:lnTo>
                      <a:pt x="1775117" y="897488"/>
                    </a:lnTo>
                    <a:cubicBezTo>
                      <a:pt x="1775117" y="910176"/>
                      <a:pt x="1764831" y="920461"/>
                      <a:pt x="1752143" y="920461"/>
                    </a:cubicBezTo>
                    <a:lnTo>
                      <a:pt x="22973" y="920461"/>
                    </a:lnTo>
                    <a:cubicBezTo>
                      <a:pt x="10286" y="920461"/>
                      <a:pt x="0" y="910176"/>
                      <a:pt x="0" y="897488"/>
                    </a:cubicBezTo>
                    <a:lnTo>
                      <a:pt x="0" y="22973"/>
                    </a:lnTo>
                    <a:cubicBezTo>
                      <a:pt x="0" y="10286"/>
                      <a:pt x="10286" y="0"/>
                      <a:pt x="22973" y="0"/>
                    </a:cubicBezTo>
                    <a:close/>
                  </a:path>
                </a:pathLst>
              </a:custGeom>
              <a:solidFill>
                <a:srgbClr val="02743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775117" cy="968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4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974460" y="4305300"/>
              <a:ext cx="5574543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Objective 4</a:t>
              </a:r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34A7B7B3-4FA9-E8FD-A79F-71FA2417464A}"/>
                </a:ext>
              </a:extLst>
            </p:cNvPr>
            <p:cNvSpPr txBox="1"/>
            <p:nvPr/>
          </p:nvSpPr>
          <p:spPr>
            <a:xfrm>
              <a:off x="2026454" y="5511274"/>
              <a:ext cx="5472382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1595" algn="ctr">
                <a:lnSpc>
                  <a:spcPct val="100000"/>
                </a:lnSpc>
                <a:spcBef>
                  <a:spcPts val="2570"/>
                </a:spcBef>
                <a:buSzPct val="106666"/>
                <a:tabLst>
                  <a:tab pos="518795" algn="l"/>
                </a:tabLst>
              </a:pPr>
              <a:r>
                <a:rPr lang="en-ID" sz="2800" dirty="0">
                  <a:solidFill>
                    <a:schemeClr val="bg1"/>
                  </a:solidFill>
                  <a:latin typeface="Carlito"/>
                  <a:cs typeface="Carlito"/>
                </a:rPr>
                <a:t>Perform Operations with Formulas and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747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11251"/>
            <a:ext cx="8594090" cy="67832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Open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Project-</a:t>
            </a:r>
            <a:r>
              <a:rPr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4</a:t>
            </a:r>
            <a:r>
              <a:rPr sz="2800" u="none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workbook</a:t>
            </a:r>
            <a:r>
              <a:rPr sz="2800" u="none" spc="-3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and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do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the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following</a:t>
            </a:r>
            <a:r>
              <a:rPr sz="2800" u="none" spc="-40" dirty="0">
                <a:latin typeface="Arial"/>
                <a:cs typeface="Arial"/>
              </a:rPr>
              <a:t> </a:t>
            </a:r>
            <a:r>
              <a:rPr sz="2800" u="none" spc="-5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95"/>
              </a:spcBef>
            </a:pPr>
            <a:endParaRPr sz="2800" dirty="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5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Discount</a:t>
            </a:r>
            <a:r>
              <a:rPr sz="2800" b="1" spc="5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price</a:t>
            </a:r>
            <a:r>
              <a:rPr sz="2800" b="1" spc="5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is</a:t>
            </a:r>
            <a:r>
              <a:rPr sz="2800" b="1" spc="5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95</a:t>
            </a:r>
            <a:r>
              <a:rPr sz="2800" b="1" spc="5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percent</a:t>
            </a:r>
            <a:r>
              <a:rPr sz="2800" b="1" spc="5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5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5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price. 	</a:t>
            </a:r>
            <a:r>
              <a:rPr sz="2800" dirty="0">
                <a:latin typeface="Arial"/>
                <a:cs typeface="Arial"/>
              </a:rPr>
              <a:t>Modify</a:t>
            </a:r>
            <a:r>
              <a:rPr sz="2800" spc="5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column</a:t>
            </a:r>
            <a:r>
              <a:rPr sz="2800" spc="5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5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5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show</a:t>
            </a:r>
            <a:r>
              <a:rPr sz="2800" spc="5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5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discount</a:t>
            </a:r>
            <a:r>
              <a:rPr sz="2800" spc="5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price</a:t>
            </a:r>
            <a:r>
              <a:rPr sz="2800" spc="54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for 	</a:t>
            </a:r>
            <a:r>
              <a:rPr sz="2800" dirty="0">
                <a:latin typeface="Arial"/>
                <a:cs typeface="Arial"/>
              </a:rPr>
              <a:t>each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ProductID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Order</a:t>
            </a:r>
            <a:r>
              <a:rPr sz="2800" b="1" spc="-8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Details”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worksheet.</a:t>
            </a:r>
            <a:endParaRPr sz="2800" dirty="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Enter</a:t>
            </a:r>
            <a:r>
              <a:rPr sz="2800" spc="4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4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formula</a:t>
            </a:r>
            <a:r>
              <a:rPr sz="2800" spc="5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4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cell</a:t>
            </a:r>
            <a:r>
              <a:rPr sz="2800" b="1" spc="45" dirty="0">
                <a:latin typeface="Arial"/>
                <a:cs typeface="Arial"/>
              </a:rPr>
              <a:t>  </a:t>
            </a:r>
            <a:r>
              <a:rPr lang="en-US" sz="2800" b="1" dirty="0">
                <a:latin typeface="Arial"/>
                <a:cs typeface="Arial"/>
              </a:rPr>
              <a:t>H1 on Summary Worksheet</a:t>
            </a:r>
            <a:r>
              <a:rPr sz="2800" b="1" spc="5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4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uses</a:t>
            </a:r>
            <a:r>
              <a:rPr sz="2800" spc="5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an</a:t>
            </a:r>
            <a:r>
              <a:rPr sz="2800" spc="45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Excel 	</a:t>
            </a:r>
            <a:r>
              <a:rPr sz="2800" dirty="0">
                <a:latin typeface="Arial"/>
                <a:cs typeface="Arial"/>
              </a:rPr>
              <a:t>function</a:t>
            </a:r>
            <a:r>
              <a:rPr sz="2800" spc="4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4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43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4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Order</a:t>
            </a:r>
            <a:r>
              <a:rPr sz="2800" b="1" spc="4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Total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4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value</a:t>
            </a:r>
            <a:r>
              <a:rPr sz="2800" spc="4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42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individual</a:t>
            </a:r>
            <a:r>
              <a:rPr sz="2800" spc="2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order</a:t>
            </a:r>
            <a:r>
              <a:rPr sz="2800" spc="2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1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has</a:t>
            </a:r>
            <a:r>
              <a:rPr sz="2800" spc="1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0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highest</a:t>
            </a:r>
            <a:r>
              <a:rPr sz="2800" spc="20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Order</a:t>
            </a:r>
            <a:r>
              <a:rPr sz="2800" b="1" spc="19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Total</a:t>
            </a:r>
            <a:r>
              <a:rPr sz="2800" spc="-10" dirty="0">
                <a:latin typeface="Arial"/>
                <a:cs typeface="Arial"/>
              </a:rPr>
              <a:t>” 	value.</a:t>
            </a:r>
            <a:endParaRPr sz="2800" dirty="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spcBef>
                <a:spcPts val="49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On</a:t>
            </a:r>
            <a:r>
              <a:rPr sz="2800" spc="-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Sales</a:t>
            </a:r>
            <a:r>
              <a:rPr sz="2800" b="1" spc="-3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By</a:t>
            </a:r>
            <a:r>
              <a:rPr sz="2800" b="1" spc="-4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Region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Worksheet,</a:t>
            </a:r>
            <a:r>
              <a:rPr sz="2800" spc="-2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enter</a:t>
            </a:r>
            <a:r>
              <a:rPr sz="2800" spc="-30" dirty="0">
                <a:latin typeface="Arial"/>
                <a:cs typeface="Arial"/>
              </a:rPr>
              <a:t>  </a:t>
            </a:r>
            <a:r>
              <a:rPr sz="2800" spc="-50" dirty="0">
                <a:latin typeface="Arial"/>
                <a:cs typeface="Arial"/>
              </a:rPr>
              <a:t>a 	</a:t>
            </a:r>
            <a:r>
              <a:rPr sz="2800" dirty="0">
                <a:latin typeface="Arial"/>
                <a:cs typeface="Arial"/>
              </a:rPr>
              <a:t>formula</a:t>
            </a:r>
            <a:r>
              <a:rPr sz="2800" spc="500" dirty="0">
                <a:latin typeface="Arial"/>
                <a:cs typeface="Arial"/>
              </a:rPr>
              <a:t>   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500" dirty="0">
                <a:latin typeface="Arial"/>
                <a:cs typeface="Arial"/>
              </a:rPr>
              <a:t>    </a:t>
            </a:r>
            <a:r>
              <a:rPr sz="2800" b="1" dirty="0">
                <a:latin typeface="Arial"/>
                <a:cs typeface="Arial"/>
              </a:rPr>
              <a:t>cell</a:t>
            </a:r>
            <a:r>
              <a:rPr sz="2800" b="1" spc="495" dirty="0">
                <a:latin typeface="Arial"/>
                <a:cs typeface="Arial"/>
              </a:rPr>
              <a:t>    </a:t>
            </a:r>
            <a:r>
              <a:rPr sz="2800" b="1" dirty="0">
                <a:latin typeface="Arial"/>
                <a:cs typeface="Arial"/>
              </a:rPr>
              <a:t>R2</a:t>
            </a:r>
            <a:r>
              <a:rPr sz="2800" b="1" spc="500" dirty="0">
                <a:latin typeface="Arial"/>
                <a:cs typeface="Arial"/>
              </a:rPr>
              <a:t>   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500" dirty="0">
                <a:latin typeface="Arial"/>
                <a:cs typeface="Arial"/>
              </a:rPr>
              <a:t>  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500" dirty="0">
                <a:latin typeface="Arial"/>
                <a:cs typeface="Arial"/>
              </a:rPr>
              <a:t>    </a:t>
            </a:r>
            <a:r>
              <a:rPr sz="2800" spc="-10" dirty="0">
                <a:latin typeface="Arial"/>
                <a:cs typeface="Arial"/>
              </a:rPr>
              <a:t>table 	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Table_of_Customer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uses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Excel</a:t>
            </a:r>
            <a:r>
              <a:rPr sz="2800" spc="55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function 	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1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1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8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average</a:t>
            </a:r>
            <a:r>
              <a:rPr sz="2800" b="1" spc="1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age</a:t>
            </a:r>
            <a:r>
              <a:rPr sz="2800" b="1" spc="1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1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customers</a:t>
            </a:r>
            <a:r>
              <a:rPr sz="2800" spc="1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based 	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values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CurrentAge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column.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3931" y="1770863"/>
            <a:ext cx="7554468" cy="676963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8" name="object 8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-11790" y="0"/>
            <a:ext cx="6093198" cy="10287000"/>
            <a:chOff x="0" y="0"/>
            <a:chExt cx="943996" cy="15937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3996" cy="1593725"/>
            </a:xfrm>
            <a:custGeom>
              <a:avLst/>
              <a:gdLst/>
              <a:ahLst/>
              <a:cxnLst/>
              <a:rect l="l" t="t" r="r" b="b"/>
              <a:pathLst>
                <a:path w="943996" h="1593725">
                  <a:moveTo>
                    <a:pt x="0" y="0"/>
                  </a:moveTo>
                  <a:lnTo>
                    <a:pt x="943996" y="0"/>
                  </a:lnTo>
                  <a:lnTo>
                    <a:pt x="94399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346" r="-6346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7259300" y="19864"/>
            <a:ext cx="1028700" cy="10267136"/>
            <a:chOff x="0" y="0"/>
            <a:chExt cx="270933" cy="27041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2704102"/>
            </a:xfrm>
            <a:custGeom>
              <a:avLst/>
              <a:gdLst/>
              <a:ahLst/>
              <a:cxnLst/>
              <a:rect l="l" t="t" r="r" b="b"/>
              <a:pathLst>
                <a:path w="270933" h="2704102">
                  <a:moveTo>
                    <a:pt x="0" y="0"/>
                  </a:moveTo>
                  <a:lnTo>
                    <a:pt x="270933" y="0"/>
                  </a:lnTo>
                  <a:lnTo>
                    <a:pt x="270933" y="2704102"/>
                  </a:lnTo>
                  <a:lnTo>
                    <a:pt x="0" y="2704102"/>
                  </a:lnTo>
                  <a:close/>
                </a:path>
              </a:pathLst>
            </a:custGeom>
            <a:solidFill>
              <a:srgbClr val="02743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70933" cy="2751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4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-5400000">
            <a:off x="277808" y="3550685"/>
            <a:ext cx="2193087" cy="1200217"/>
          </a:xfrm>
          <a:custGeom>
            <a:avLst/>
            <a:gdLst/>
            <a:ahLst/>
            <a:cxnLst/>
            <a:rect l="l" t="t" r="r" b="b"/>
            <a:pathLst>
              <a:path w="2193087" h="1200217">
                <a:moveTo>
                  <a:pt x="0" y="0"/>
                </a:moveTo>
                <a:lnTo>
                  <a:pt x="2193086" y="0"/>
                </a:lnTo>
                <a:lnTo>
                  <a:pt x="2193086" y="1200216"/>
                </a:lnTo>
                <a:lnTo>
                  <a:pt x="0" y="1200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7EA9D9-2631-2B68-5868-7236298E7471}"/>
              </a:ext>
            </a:extLst>
          </p:cNvPr>
          <p:cNvGrpSpPr/>
          <p:nvPr/>
        </p:nvGrpSpPr>
        <p:grpSpPr>
          <a:xfrm>
            <a:off x="8300406" y="3499899"/>
            <a:ext cx="6739896" cy="3494876"/>
            <a:chOff x="1391783" y="3589535"/>
            <a:chExt cx="6739896" cy="3494876"/>
          </a:xfrm>
        </p:grpSpPr>
        <p:grpSp>
          <p:nvGrpSpPr>
            <p:cNvPr id="18" name="Group 18"/>
            <p:cNvGrpSpPr/>
            <p:nvPr/>
          </p:nvGrpSpPr>
          <p:grpSpPr>
            <a:xfrm>
              <a:off x="1391783" y="3589535"/>
              <a:ext cx="6739896" cy="3494876"/>
              <a:chOff x="0" y="0"/>
              <a:chExt cx="1775117" cy="92046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775117" cy="920461"/>
              </a:xfrm>
              <a:custGeom>
                <a:avLst/>
                <a:gdLst/>
                <a:ahLst/>
                <a:cxnLst/>
                <a:rect l="l" t="t" r="r" b="b"/>
                <a:pathLst>
                  <a:path w="1775117" h="920461">
                    <a:moveTo>
                      <a:pt x="22973" y="0"/>
                    </a:moveTo>
                    <a:lnTo>
                      <a:pt x="1752143" y="0"/>
                    </a:lnTo>
                    <a:cubicBezTo>
                      <a:pt x="1758236" y="0"/>
                      <a:pt x="1764080" y="2420"/>
                      <a:pt x="1768388" y="6729"/>
                    </a:cubicBezTo>
                    <a:cubicBezTo>
                      <a:pt x="1772696" y="11037"/>
                      <a:pt x="1775117" y="16880"/>
                      <a:pt x="1775117" y="22973"/>
                    </a:cubicBezTo>
                    <a:lnTo>
                      <a:pt x="1775117" y="897488"/>
                    </a:lnTo>
                    <a:cubicBezTo>
                      <a:pt x="1775117" y="910176"/>
                      <a:pt x="1764831" y="920461"/>
                      <a:pt x="1752143" y="920461"/>
                    </a:cubicBezTo>
                    <a:lnTo>
                      <a:pt x="22973" y="920461"/>
                    </a:lnTo>
                    <a:cubicBezTo>
                      <a:pt x="10286" y="920461"/>
                      <a:pt x="0" y="910176"/>
                      <a:pt x="0" y="897488"/>
                    </a:cubicBezTo>
                    <a:lnTo>
                      <a:pt x="0" y="22973"/>
                    </a:lnTo>
                    <a:cubicBezTo>
                      <a:pt x="0" y="10286"/>
                      <a:pt x="10286" y="0"/>
                      <a:pt x="22973" y="0"/>
                    </a:cubicBezTo>
                    <a:close/>
                  </a:path>
                </a:pathLst>
              </a:custGeom>
              <a:solidFill>
                <a:srgbClr val="02743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775117" cy="968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4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974460" y="4305300"/>
              <a:ext cx="5574543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Objective 1</a:t>
              </a:r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34A7B7B3-4FA9-E8FD-A79F-71FA2417464A}"/>
                </a:ext>
              </a:extLst>
            </p:cNvPr>
            <p:cNvSpPr txBox="1"/>
            <p:nvPr/>
          </p:nvSpPr>
          <p:spPr>
            <a:xfrm>
              <a:off x="2026454" y="5511274"/>
              <a:ext cx="5472382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1595" algn="ctr">
                <a:lnSpc>
                  <a:spcPct val="100000"/>
                </a:lnSpc>
                <a:spcBef>
                  <a:spcPts val="2570"/>
                </a:spcBef>
                <a:buSzPct val="106666"/>
                <a:tabLst>
                  <a:tab pos="518795" algn="l"/>
                </a:tabLst>
              </a:pPr>
              <a:r>
                <a:rPr lang="en-ID" sz="2800" dirty="0">
                  <a:solidFill>
                    <a:schemeClr val="bg1"/>
                  </a:solidFill>
                  <a:latin typeface="Carlito"/>
                  <a:cs typeface="Carlito"/>
                </a:rPr>
                <a:t>Create and Manage Worksheet and Workbook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11251"/>
            <a:ext cx="8986520" cy="67832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use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same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complete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following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steps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95"/>
              </a:spcBef>
            </a:pPr>
            <a:endParaRPr sz="2800" dirty="0">
              <a:latin typeface="Arial"/>
              <a:cs typeface="Arial"/>
            </a:endParaRPr>
          </a:p>
          <a:p>
            <a:pPr marL="467995" marR="112395" indent="-455295" algn="just">
              <a:lnSpc>
                <a:spcPct val="100000"/>
              </a:lnSpc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In</a:t>
            </a:r>
            <a:r>
              <a:rPr sz="2800" spc="68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Cell</a:t>
            </a:r>
            <a:r>
              <a:rPr sz="2800" b="1" spc="67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N3</a:t>
            </a:r>
            <a:r>
              <a:rPr sz="2800" b="1" spc="6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6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Summer</a:t>
            </a:r>
            <a:r>
              <a:rPr sz="2800" b="1" spc="68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Orders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6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worksheet. 	</a:t>
            </a:r>
            <a:r>
              <a:rPr sz="2800" dirty="0">
                <a:latin typeface="Arial"/>
                <a:cs typeface="Arial"/>
              </a:rPr>
              <a:t>Insert</a:t>
            </a:r>
            <a:r>
              <a:rPr sz="2800" spc="-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6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function</a:t>
            </a:r>
            <a:r>
              <a:rPr sz="2800" spc="-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-3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calculates</a:t>
            </a:r>
            <a:r>
              <a:rPr sz="2800" b="1" spc="-3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210" dirty="0">
                <a:latin typeface="Arial"/>
                <a:cs typeface="Arial"/>
              </a:rPr>
              <a:t>   </a:t>
            </a:r>
            <a:r>
              <a:rPr sz="2800" b="1" dirty="0">
                <a:latin typeface="Arial"/>
                <a:cs typeface="Arial"/>
              </a:rPr>
              <a:t>number</a:t>
            </a:r>
            <a:r>
              <a:rPr sz="2800" b="1" spc="-35" dirty="0">
                <a:latin typeface="Arial"/>
                <a:cs typeface="Arial"/>
              </a:rPr>
              <a:t>  </a:t>
            </a:r>
            <a:r>
              <a:rPr sz="2800" b="1" spc="-25" dirty="0">
                <a:latin typeface="Arial"/>
                <a:cs typeface="Arial"/>
              </a:rPr>
              <a:t>of 	</a:t>
            </a:r>
            <a:r>
              <a:rPr sz="2800" b="1" dirty="0">
                <a:latin typeface="Arial"/>
                <a:cs typeface="Arial"/>
              </a:rPr>
              <a:t>groups</a:t>
            </a:r>
            <a:r>
              <a:rPr sz="2800" b="1" spc="6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containing</a:t>
            </a:r>
            <a:r>
              <a:rPr sz="2800" spc="6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12</a:t>
            </a:r>
            <a:r>
              <a:rPr sz="2800" spc="6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6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more</a:t>
            </a:r>
            <a:r>
              <a:rPr sz="2800" spc="6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people</a:t>
            </a:r>
            <a:r>
              <a:rPr sz="2800" spc="6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even</a:t>
            </a:r>
            <a:r>
              <a:rPr sz="2800" spc="6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if</a:t>
            </a:r>
            <a:r>
              <a:rPr sz="2800" spc="6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order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rows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40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changed.</a:t>
            </a:r>
            <a:endParaRPr sz="2800" dirty="0">
              <a:latin typeface="Arial"/>
              <a:cs typeface="Arial"/>
            </a:endParaRPr>
          </a:p>
          <a:p>
            <a:pPr marL="467995" marR="112395" indent="-455295" algn="just">
              <a:lnSpc>
                <a:spcPct val="100000"/>
              </a:lnSpc>
              <a:spcBef>
                <a:spcPts val="509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In</a:t>
            </a:r>
            <a:r>
              <a:rPr sz="2800" spc="68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Cell</a:t>
            </a:r>
            <a:r>
              <a:rPr sz="2800" b="1" spc="67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N4</a:t>
            </a:r>
            <a:r>
              <a:rPr sz="2800" b="1" spc="6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6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Summer</a:t>
            </a:r>
            <a:r>
              <a:rPr sz="2800" b="1" spc="68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Orders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6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worksheet. 	</a:t>
            </a:r>
            <a:r>
              <a:rPr sz="2800" dirty="0">
                <a:latin typeface="Arial"/>
                <a:cs typeface="Arial"/>
              </a:rPr>
              <a:t>Insert</a:t>
            </a:r>
            <a:r>
              <a:rPr sz="2800" spc="3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3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function</a:t>
            </a:r>
            <a:r>
              <a:rPr sz="2800" spc="3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3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calculates</a:t>
            </a:r>
            <a:r>
              <a:rPr sz="2800" b="1" spc="32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3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total</a:t>
            </a:r>
            <a:r>
              <a:rPr sz="2800" b="1" spc="33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amount 	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39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sales</a:t>
            </a:r>
            <a:r>
              <a:rPr sz="2800" b="1" spc="40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39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40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Total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39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Column</a:t>
            </a:r>
            <a:r>
              <a:rPr sz="2800" spc="39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405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groups 	</a:t>
            </a:r>
            <a:r>
              <a:rPr sz="2800" dirty="0">
                <a:latin typeface="Arial"/>
                <a:cs typeface="Arial"/>
              </a:rPr>
              <a:t>containing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12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more</a:t>
            </a:r>
            <a:r>
              <a:rPr sz="2800" spc="-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people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even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if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order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rows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changed.</a:t>
            </a:r>
            <a:endParaRPr sz="2800" dirty="0">
              <a:latin typeface="Arial"/>
              <a:cs typeface="Arial"/>
            </a:endParaRPr>
          </a:p>
          <a:p>
            <a:pPr marL="467995" marR="112395" indent="-455295" algn="just">
              <a:lnSpc>
                <a:spcPct val="100000"/>
              </a:lnSpc>
              <a:spcBef>
                <a:spcPts val="49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In</a:t>
            </a:r>
            <a:r>
              <a:rPr sz="2800" spc="7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Cell</a:t>
            </a:r>
            <a:r>
              <a:rPr sz="2800" b="1" spc="60" dirty="0">
                <a:latin typeface="Arial"/>
                <a:cs typeface="Arial"/>
              </a:rPr>
              <a:t>  </a:t>
            </a:r>
            <a:r>
              <a:rPr lang="en-US" sz="2800" b="1" dirty="0">
                <a:latin typeface="Arial"/>
                <a:cs typeface="Arial"/>
              </a:rPr>
              <a:t>C2</a:t>
            </a:r>
            <a:r>
              <a:rPr sz="2800" b="1" spc="6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7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Summer</a:t>
            </a:r>
            <a:r>
              <a:rPr sz="2800" b="1" spc="7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Orders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65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worksheet. 	</a:t>
            </a:r>
            <a:r>
              <a:rPr sz="2800" dirty="0">
                <a:latin typeface="Arial"/>
                <a:cs typeface="Arial"/>
              </a:rPr>
              <a:t>Insert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function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joins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customer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“</a:t>
            </a:r>
            <a:r>
              <a:rPr sz="2800" b="1" spc="-10" dirty="0">
                <a:latin typeface="Arial"/>
                <a:cs typeface="Arial"/>
              </a:rPr>
              <a:t>Lastname</a:t>
            </a:r>
            <a:r>
              <a:rPr sz="2800" spc="-10" dirty="0">
                <a:latin typeface="Arial"/>
                <a:cs typeface="Arial"/>
              </a:rPr>
              <a:t>” 	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4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4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customer</a:t>
            </a:r>
            <a:r>
              <a:rPr sz="2800" spc="434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Firstname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434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separated</a:t>
            </a:r>
            <a:r>
              <a:rPr sz="2800" b="1" spc="44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by</a:t>
            </a:r>
            <a:r>
              <a:rPr sz="2800" b="1" spc="409" dirty="0">
                <a:latin typeface="Arial"/>
                <a:cs typeface="Arial"/>
              </a:rPr>
              <a:t>  </a:t>
            </a:r>
            <a:r>
              <a:rPr sz="2800" b="1" spc="-50" dirty="0">
                <a:latin typeface="Arial"/>
                <a:cs typeface="Arial"/>
              </a:rPr>
              <a:t>a 	</a:t>
            </a:r>
            <a:r>
              <a:rPr sz="2800" b="1" dirty="0">
                <a:latin typeface="Arial"/>
                <a:cs typeface="Arial"/>
              </a:rPr>
              <a:t>comma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and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space.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0195" y="1600200"/>
            <a:ext cx="7447788" cy="685800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8" name="object 8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11251"/>
            <a:ext cx="8986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use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same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complete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following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steps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4329"/>
            <a:ext cx="7844155" cy="576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In</a:t>
            </a:r>
            <a:r>
              <a:rPr sz="2800" spc="49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cell</a:t>
            </a:r>
            <a:r>
              <a:rPr sz="2800" b="1" spc="49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E2</a:t>
            </a:r>
            <a:r>
              <a:rPr sz="2800" b="1" spc="4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4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5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Orders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5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worksheet,</a:t>
            </a:r>
            <a:r>
              <a:rPr sz="2800" spc="48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use</a:t>
            </a:r>
            <a:r>
              <a:rPr sz="2800" spc="49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a 	</a:t>
            </a:r>
            <a:r>
              <a:rPr sz="2800" dirty="0">
                <a:latin typeface="Arial"/>
                <a:cs typeface="Arial"/>
              </a:rPr>
              <a:t>function</a:t>
            </a:r>
            <a:r>
              <a:rPr sz="2800" spc="1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put</a:t>
            </a:r>
            <a:r>
              <a:rPr sz="2800" spc="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10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copy</a:t>
            </a:r>
            <a:r>
              <a:rPr sz="2800" b="1" spc="10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114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cell</a:t>
            </a:r>
            <a:r>
              <a:rPr sz="2800" b="1" spc="1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D2</a:t>
            </a:r>
            <a:r>
              <a:rPr sz="2800" b="1" spc="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</a:t>
            </a:r>
            <a:r>
              <a:rPr sz="2800" spc="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105" dirty="0">
                <a:latin typeface="Arial"/>
                <a:cs typeface="Arial"/>
              </a:rPr>
              <a:t>  </a:t>
            </a:r>
            <a:r>
              <a:rPr sz="2800" spc="-20" dirty="0">
                <a:latin typeface="Arial"/>
                <a:cs typeface="Arial"/>
              </a:rPr>
              <a:t>only 	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first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letter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capitalized</a:t>
            </a:r>
            <a:endParaRPr sz="2800" dirty="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Add</a:t>
            </a:r>
            <a:r>
              <a:rPr sz="2800" spc="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1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function</a:t>
            </a:r>
            <a:r>
              <a:rPr sz="2800" spc="1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1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cell</a:t>
            </a:r>
            <a:r>
              <a:rPr sz="2800" b="1" spc="1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I2</a:t>
            </a:r>
            <a:r>
              <a:rPr sz="2800" b="1" spc="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1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“</a:t>
            </a:r>
            <a:r>
              <a:rPr sz="2800" b="1" spc="-10" dirty="0">
                <a:latin typeface="Arial"/>
                <a:cs typeface="Arial"/>
              </a:rPr>
              <a:t>Applications</a:t>
            </a:r>
            <a:r>
              <a:rPr sz="2800" spc="-10" dirty="0">
                <a:latin typeface="Arial"/>
                <a:cs typeface="Arial"/>
              </a:rPr>
              <a:t>” 	</a:t>
            </a:r>
            <a:r>
              <a:rPr sz="2800" dirty="0">
                <a:latin typeface="Arial"/>
                <a:cs typeface="Arial"/>
              </a:rPr>
              <a:t>worksheet</a:t>
            </a:r>
            <a:r>
              <a:rPr sz="2800" spc="3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3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will</a:t>
            </a:r>
            <a:r>
              <a:rPr sz="2800" spc="3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display</a:t>
            </a:r>
            <a:r>
              <a:rPr sz="2800" spc="3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word</a:t>
            </a:r>
            <a:r>
              <a:rPr sz="2800" spc="37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Yes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3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if 	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value</a:t>
            </a:r>
            <a:r>
              <a:rPr sz="2800" spc="1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14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cell</a:t>
            </a:r>
            <a:r>
              <a:rPr sz="2800" b="1" spc="13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H2</a:t>
            </a:r>
            <a:r>
              <a:rPr sz="2800" b="1" spc="1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13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higher</a:t>
            </a:r>
            <a:r>
              <a:rPr sz="2800" b="1" spc="13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than</a:t>
            </a:r>
            <a:r>
              <a:rPr sz="2800" b="1" spc="135" dirty="0">
                <a:latin typeface="Arial"/>
                <a:cs typeface="Arial"/>
              </a:rPr>
              <a:t>  </a:t>
            </a:r>
            <a:r>
              <a:rPr sz="2800" b="1" spc="-20" dirty="0">
                <a:latin typeface="Arial"/>
                <a:cs typeface="Arial"/>
              </a:rPr>
              <a:t>719</a:t>
            </a:r>
            <a:r>
              <a:rPr sz="2800" spc="-20" dirty="0">
                <a:latin typeface="Arial"/>
                <a:cs typeface="Arial"/>
              </a:rPr>
              <a:t>, 	</a:t>
            </a:r>
            <a:r>
              <a:rPr sz="2800" dirty="0">
                <a:latin typeface="Arial"/>
                <a:cs typeface="Arial"/>
              </a:rPr>
              <a:t>otherwise,</a:t>
            </a:r>
            <a:r>
              <a:rPr sz="2800" spc="2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display</a:t>
            </a:r>
            <a:r>
              <a:rPr sz="2800" spc="2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word</a:t>
            </a:r>
            <a:r>
              <a:rPr sz="2800" spc="229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No</a:t>
            </a:r>
            <a:r>
              <a:rPr sz="2800" dirty="0">
                <a:latin typeface="Arial"/>
                <a:cs typeface="Arial"/>
              </a:rPr>
              <a:t>”.</a:t>
            </a:r>
            <a:r>
              <a:rPr sz="2800" spc="20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Fill</a:t>
            </a:r>
            <a:r>
              <a:rPr sz="2800" spc="2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2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cell 	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3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Column</a:t>
            </a:r>
            <a:r>
              <a:rPr sz="2800" b="1" spc="2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I</a:t>
            </a:r>
            <a:r>
              <a:rPr sz="2800" b="1" spc="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2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show</a:t>
            </a:r>
            <a:r>
              <a:rPr sz="2800" spc="2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whether</a:t>
            </a:r>
            <a:r>
              <a:rPr sz="2800" spc="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not</a:t>
            </a:r>
            <a:r>
              <a:rPr sz="2800" spc="30" dirty="0">
                <a:latin typeface="Arial"/>
                <a:cs typeface="Arial"/>
              </a:rPr>
              <a:t>  </a:t>
            </a:r>
            <a:r>
              <a:rPr sz="2800" spc="-20" dirty="0">
                <a:latin typeface="Arial"/>
                <a:cs typeface="Arial"/>
              </a:rPr>
              <a:t>each 	</a:t>
            </a:r>
            <a:r>
              <a:rPr sz="2800" dirty="0">
                <a:latin typeface="Arial"/>
                <a:cs typeface="Arial"/>
              </a:rPr>
              <a:t>student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passed</a:t>
            </a:r>
            <a:endParaRPr sz="2800" dirty="0">
              <a:latin typeface="Arial"/>
              <a:cs typeface="Arial"/>
            </a:endParaRPr>
          </a:p>
          <a:p>
            <a:pPr marL="467995" marR="5715" indent="-455295" algn="just">
              <a:lnSpc>
                <a:spcPct val="100000"/>
              </a:lnSpc>
              <a:spcBef>
                <a:spcPts val="49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b="1" dirty="0">
                <a:latin typeface="Arial"/>
                <a:cs typeface="Arial"/>
              </a:rPr>
              <a:t>Display</a:t>
            </a:r>
            <a:r>
              <a:rPr sz="2800" b="1" spc="30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3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formulas</a:t>
            </a:r>
            <a:r>
              <a:rPr sz="2800" b="1" spc="3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3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3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3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cells</a:t>
            </a:r>
            <a:r>
              <a:rPr sz="2800" spc="31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of 	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Living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worksheet</a:t>
            </a:r>
            <a:endParaRPr sz="2800" dirty="0">
              <a:latin typeface="Arial"/>
              <a:cs typeface="Arial"/>
            </a:endParaRPr>
          </a:p>
          <a:p>
            <a:pPr marL="467995" marR="6985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save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document with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format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project- 	</a:t>
            </a:r>
            <a:r>
              <a:rPr sz="2800" b="1" dirty="0">
                <a:latin typeface="Arial"/>
                <a:cs typeface="Arial"/>
              </a:rPr>
              <a:t>4_your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name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76029" y="6813042"/>
            <a:ext cx="77235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Please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download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results</a:t>
            </a:r>
            <a:r>
              <a:rPr sz="2800" u="none" dirty="0">
                <a:latin typeface="Arial"/>
                <a:cs typeface="Arial"/>
              </a:rPr>
              <a:t>,</a:t>
            </a:r>
            <a:r>
              <a:rPr sz="2800" u="none" spc="-7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check</a:t>
            </a:r>
            <a:r>
              <a:rPr sz="2800" u="none" spc="-8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your</a:t>
            </a:r>
            <a:r>
              <a:rPr sz="2800" u="none" spc="-7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work</a:t>
            </a:r>
            <a:r>
              <a:rPr sz="2800" u="none" spc="-70" dirty="0">
                <a:latin typeface="Arial"/>
                <a:cs typeface="Arial"/>
              </a:rPr>
              <a:t> </a:t>
            </a:r>
            <a:r>
              <a:rPr sz="2800" u="none" spc="-25" dirty="0">
                <a:latin typeface="Arial"/>
                <a:cs typeface="Arial"/>
              </a:rPr>
              <a:t>by </a:t>
            </a:r>
            <a:r>
              <a:rPr sz="2800" u="none" dirty="0">
                <a:latin typeface="Arial"/>
                <a:cs typeface="Arial"/>
              </a:rPr>
              <a:t>comparing</a:t>
            </a:r>
            <a:r>
              <a:rPr sz="2800" u="none" spc="-7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with</a:t>
            </a:r>
            <a:r>
              <a:rPr sz="2800" u="none" spc="-7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this</a:t>
            </a:r>
            <a:r>
              <a:rPr sz="2800" u="none" spc="-85" dirty="0">
                <a:latin typeface="Arial"/>
                <a:cs typeface="Arial"/>
              </a:rPr>
              <a:t> </a:t>
            </a:r>
            <a:r>
              <a:rPr sz="2800" u="none" spc="-10" dirty="0">
                <a:latin typeface="Arial"/>
                <a:cs typeface="Arial"/>
              </a:rPr>
              <a:t>document.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400" y="1670304"/>
            <a:ext cx="8191500" cy="486613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8" name="object 8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3884" y="980239"/>
            <a:ext cx="898652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Excel_4-1c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workbook, display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worksheet, and do the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folowing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0" y="2324100"/>
            <a:ext cx="7844155" cy="5234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cell B18, create a formula that returns the number of non-empty cels in the Period range.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cell C18, create a formula that returns the average value in the Sales range.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cell D5, create a formula that returns the lowest Sales value for the Fall period.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the Sales By Category worksheet, in cells C95, C101, and C104, calculate the sales total for each category by using a relative cell range reference.</a:t>
            </a:r>
          </a:p>
          <a:p>
            <a:pPr marL="467995" marR="5080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cell C86, calculate the Cacti sales total, using an absolute cell range reference.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8" name="object 8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58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-11790" y="0"/>
            <a:ext cx="6093198" cy="10287000"/>
            <a:chOff x="0" y="0"/>
            <a:chExt cx="943996" cy="15937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3996" cy="1593725"/>
            </a:xfrm>
            <a:custGeom>
              <a:avLst/>
              <a:gdLst/>
              <a:ahLst/>
              <a:cxnLst/>
              <a:rect l="l" t="t" r="r" b="b"/>
              <a:pathLst>
                <a:path w="943996" h="1593725">
                  <a:moveTo>
                    <a:pt x="0" y="0"/>
                  </a:moveTo>
                  <a:lnTo>
                    <a:pt x="943996" y="0"/>
                  </a:lnTo>
                  <a:lnTo>
                    <a:pt x="94399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346" r="-6346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7259300" y="19864"/>
            <a:ext cx="1028700" cy="10267136"/>
            <a:chOff x="0" y="0"/>
            <a:chExt cx="270933" cy="27041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2704102"/>
            </a:xfrm>
            <a:custGeom>
              <a:avLst/>
              <a:gdLst/>
              <a:ahLst/>
              <a:cxnLst/>
              <a:rect l="l" t="t" r="r" b="b"/>
              <a:pathLst>
                <a:path w="270933" h="2704102">
                  <a:moveTo>
                    <a:pt x="0" y="0"/>
                  </a:moveTo>
                  <a:lnTo>
                    <a:pt x="270933" y="0"/>
                  </a:lnTo>
                  <a:lnTo>
                    <a:pt x="270933" y="2704102"/>
                  </a:lnTo>
                  <a:lnTo>
                    <a:pt x="0" y="2704102"/>
                  </a:lnTo>
                  <a:close/>
                </a:path>
              </a:pathLst>
            </a:custGeom>
            <a:solidFill>
              <a:srgbClr val="02743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70933" cy="2751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4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-5400000">
            <a:off x="277808" y="3550685"/>
            <a:ext cx="2193087" cy="1200217"/>
          </a:xfrm>
          <a:custGeom>
            <a:avLst/>
            <a:gdLst/>
            <a:ahLst/>
            <a:cxnLst/>
            <a:rect l="l" t="t" r="r" b="b"/>
            <a:pathLst>
              <a:path w="2193087" h="1200217">
                <a:moveTo>
                  <a:pt x="0" y="0"/>
                </a:moveTo>
                <a:lnTo>
                  <a:pt x="2193086" y="0"/>
                </a:lnTo>
                <a:lnTo>
                  <a:pt x="2193086" y="1200216"/>
                </a:lnTo>
                <a:lnTo>
                  <a:pt x="0" y="1200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721A8D-0668-AD81-11CA-8A2534A6565D}"/>
              </a:ext>
            </a:extLst>
          </p:cNvPr>
          <p:cNvGrpSpPr/>
          <p:nvPr/>
        </p:nvGrpSpPr>
        <p:grpSpPr>
          <a:xfrm>
            <a:off x="8334273" y="3589535"/>
            <a:ext cx="6739896" cy="3494876"/>
            <a:chOff x="1391783" y="3589535"/>
            <a:chExt cx="6739896" cy="3494876"/>
          </a:xfrm>
        </p:grpSpPr>
        <p:grpSp>
          <p:nvGrpSpPr>
            <p:cNvPr id="18" name="Group 18"/>
            <p:cNvGrpSpPr/>
            <p:nvPr/>
          </p:nvGrpSpPr>
          <p:grpSpPr>
            <a:xfrm>
              <a:off x="1391783" y="3589535"/>
              <a:ext cx="6739896" cy="3494876"/>
              <a:chOff x="0" y="0"/>
              <a:chExt cx="1775117" cy="92046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775117" cy="920461"/>
              </a:xfrm>
              <a:custGeom>
                <a:avLst/>
                <a:gdLst/>
                <a:ahLst/>
                <a:cxnLst/>
                <a:rect l="l" t="t" r="r" b="b"/>
                <a:pathLst>
                  <a:path w="1775117" h="920461">
                    <a:moveTo>
                      <a:pt x="22973" y="0"/>
                    </a:moveTo>
                    <a:lnTo>
                      <a:pt x="1752143" y="0"/>
                    </a:lnTo>
                    <a:cubicBezTo>
                      <a:pt x="1758236" y="0"/>
                      <a:pt x="1764080" y="2420"/>
                      <a:pt x="1768388" y="6729"/>
                    </a:cubicBezTo>
                    <a:cubicBezTo>
                      <a:pt x="1772696" y="11037"/>
                      <a:pt x="1775117" y="16880"/>
                      <a:pt x="1775117" y="22973"/>
                    </a:cubicBezTo>
                    <a:lnTo>
                      <a:pt x="1775117" y="897488"/>
                    </a:lnTo>
                    <a:cubicBezTo>
                      <a:pt x="1775117" y="910176"/>
                      <a:pt x="1764831" y="920461"/>
                      <a:pt x="1752143" y="920461"/>
                    </a:cubicBezTo>
                    <a:lnTo>
                      <a:pt x="22973" y="920461"/>
                    </a:lnTo>
                    <a:cubicBezTo>
                      <a:pt x="10286" y="920461"/>
                      <a:pt x="0" y="910176"/>
                      <a:pt x="0" y="897488"/>
                    </a:cubicBezTo>
                    <a:lnTo>
                      <a:pt x="0" y="22973"/>
                    </a:lnTo>
                    <a:cubicBezTo>
                      <a:pt x="0" y="10286"/>
                      <a:pt x="10286" y="0"/>
                      <a:pt x="22973" y="0"/>
                    </a:cubicBezTo>
                    <a:close/>
                  </a:path>
                </a:pathLst>
              </a:custGeom>
              <a:solidFill>
                <a:srgbClr val="02743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775117" cy="968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4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974460" y="4305300"/>
              <a:ext cx="5574543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Objective 5</a:t>
              </a:r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34A7B7B3-4FA9-E8FD-A79F-71FA2417464A}"/>
                </a:ext>
              </a:extLst>
            </p:cNvPr>
            <p:cNvSpPr txBox="1"/>
            <p:nvPr/>
          </p:nvSpPr>
          <p:spPr>
            <a:xfrm>
              <a:off x="2026454" y="5511274"/>
              <a:ext cx="5472382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1595" algn="ctr">
                <a:lnSpc>
                  <a:spcPct val="100000"/>
                </a:lnSpc>
                <a:spcBef>
                  <a:spcPts val="2570"/>
                </a:spcBef>
                <a:buSzPct val="106666"/>
                <a:tabLst>
                  <a:tab pos="518795" algn="l"/>
                </a:tabLst>
              </a:pPr>
              <a:r>
                <a:rPr lang="en-ID" sz="2800" dirty="0">
                  <a:solidFill>
                    <a:schemeClr val="bg1"/>
                  </a:solidFill>
                  <a:latin typeface="Carlito"/>
                  <a:cs typeface="Carlito"/>
                </a:rPr>
                <a:t>Create Charts and 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3514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1714500"/>
            <a:ext cx="8400415" cy="59214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Open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Project-</a:t>
            </a:r>
            <a:r>
              <a:rPr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5</a:t>
            </a:r>
            <a:r>
              <a:rPr sz="2800" u="none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workbook</a:t>
            </a:r>
            <a:r>
              <a:rPr sz="2800" u="none" spc="-3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and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do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the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following</a:t>
            </a:r>
            <a:r>
              <a:rPr sz="2800" u="none" spc="-40" dirty="0">
                <a:latin typeface="Arial"/>
                <a:cs typeface="Arial"/>
              </a:rPr>
              <a:t> </a:t>
            </a:r>
            <a:r>
              <a:rPr sz="2800" u="none" spc="-5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95"/>
              </a:spcBef>
            </a:pPr>
            <a:endParaRPr sz="2800" dirty="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Use</a:t>
            </a:r>
            <a:r>
              <a:rPr sz="2800" spc="2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data</a:t>
            </a:r>
            <a:r>
              <a:rPr sz="2800" spc="2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2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Products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24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240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“</a:t>
            </a:r>
            <a:r>
              <a:rPr sz="2800" b="1" spc="-10" dirty="0">
                <a:latin typeface="Arial"/>
                <a:cs typeface="Arial"/>
              </a:rPr>
              <a:t>Total</a:t>
            </a:r>
            <a:r>
              <a:rPr sz="2800" spc="-10" dirty="0">
                <a:latin typeface="Arial"/>
                <a:cs typeface="Arial"/>
              </a:rPr>
              <a:t>” 	</a:t>
            </a:r>
            <a:r>
              <a:rPr sz="2800" dirty="0">
                <a:latin typeface="Arial"/>
                <a:cs typeface="Arial"/>
              </a:rPr>
              <a:t>columns</a:t>
            </a:r>
            <a:r>
              <a:rPr sz="2800" spc="2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only</a:t>
            </a:r>
            <a:r>
              <a:rPr sz="2800" spc="2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2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create</a:t>
            </a:r>
            <a:r>
              <a:rPr sz="2800" spc="2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26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3-</a:t>
            </a:r>
            <a:r>
              <a:rPr sz="2800" b="1" dirty="0">
                <a:latin typeface="Arial"/>
                <a:cs typeface="Arial"/>
              </a:rPr>
              <a:t>D</a:t>
            </a:r>
            <a:r>
              <a:rPr sz="2800" b="1" spc="26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Pie</a:t>
            </a:r>
            <a:r>
              <a:rPr sz="2800" b="1" spc="2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chart</a:t>
            </a:r>
            <a:r>
              <a:rPr sz="2800" dirty="0">
                <a:latin typeface="Arial"/>
                <a:cs typeface="Arial"/>
              </a:rPr>
              <a:t>.</a:t>
            </a:r>
            <a:r>
              <a:rPr sz="2800" spc="2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Position 	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new</a:t>
            </a:r>
            <a:r>
              <a:rPr sz="2800" b="1" spc="2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chart</a:t>
            </a:r>
            <a:r>
              <a:rPr sz="2800" b="1" spc="2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25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right</a:t>
            </a:r>
            <a:r>
              <a:rPr sz="2800" spc="25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25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4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column</a:t>
            </a:r>
            <a:r>
              <a:rPr sz="2800" spc="2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charts. 	</a:t>
            </a:r>
            <a:r>
              <a:rPr sz="2800" dirty="0">
                <a:latin typeface="Arial"/>
                <a:cs typeface="Arial"/>
              </a:rPr>
              <a:t>use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Sales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worksheet</a:t>
            </a:r>
            <a:endParaRPr sz="2800" dirty="0">
              <a:latin typeface="Arial"/>
              <a:cs typeface="Arial"/>
            </a:endParaRPr>
          </a:p>
          <a:p>
            <a:pPr marL="467995" marR="6985" indent="-455295" algn="just">
              <a:lnSpc>
                <a:spcPct val="100000"/>
              </a:lnSpc>
              <a:spcBef>
                <a:spcPts val="509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Add</a:t>
            </a:r>
            <a:r>
              <a:rPr sz="2800" spc="1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title</a:t>
            </a:r>
            <a:r>
              <a:rPr sz="2800" spc="1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New</a:t>
            </a:r>
            <a:r>
              <a:rPr sz="2800" b="1" spc="13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Products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1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1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40" dirty="0">
                <a:latin typeface="Arial"/>
                <a:cs typeface="Arial"/>
              </a:rPr>
              <a:t>  </a:t>
            </a:r>
            <a:r>
              <a:rPr sz="2800" b="1" spc="-10" dirty="0">
                <a:latin typeface="Arial"/>
                <a:cs typeface="Arial"/>
              </a:rPr>
              <a:t>column 	</a:t>
            </a:r>
            <a:r>
              <a:rPr sz="2800" b="1" dirty="0">
                <a:latin typeface="Arial"/>
                <a:cs typeface="Arial"/>
              </a:rPr>
              <a:t>chart</a:t>
            </a:r>
            <a:r>
              <a:rPr sz="2800" dirty="0">
                <a:latin typeface="Arial"/>
                <a:cs typeface="Arial"/>
              </a:rPr>
              <a:t>.</a:t>
            </a:r>
            <a:r>
              <a:rPr sz="2800" spc="-1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Label the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vertical axis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Gross Sales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and 	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horizontal</a:t>
            </a:r>
            <a:r>
              <a:rPr sz="2800" b="1" spc="2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axis</a:t>
            </a:r>
            <a:r>
              <a:rPr sz="2800" b="1" spc="2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“Months”.</a:t>
            </a:r>
            <a:r>
              <a:rPr sz="2800" spc="2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use</a:t>
            </a:r>
            <a:r>
              <a:rPr sz="2800" spc="2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Farmer</a:t>
            </a:r>
            <a:r>
              <a:rPr sz="2800" b="1" spc="22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Sales 	</a:t>
            </a:r>
            <a:r>
              <a:rPr sz="2800" spc="-10" dirty="0">
                <a:latin typeface="Arial"/>
                <a:cs typeface="Arial"/>
              </a:rPr>
              <a:t>worksheet</a:t>
            </a:r>
            <a:endParaRPr sz="2800" dirty="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spcBef>
                <a:spcPts val="490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Apply</a:t>
            </a:r>
            <a:r>
              <a:rPr sz="2800" spc="27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Style</a:t>
            </a:r>
            <a:r>
              <a:rPr sz="2800" b="1" spc="27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3</a:t>
            </a:r>
            <a:r>
              <a:rPr sz="2800" b="1" spc="27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27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Monochromatic</a:t>
            </a:r>
            <a:r>
              <a:rPr sz="2800" b="1" spc="28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color</a:t>
            </a:r>
            <a:r>
              <a:rPr sz="2800" b="1" spc="275" dirty="0">
                <a:latin typeface="Arial"/>
                <a:cs typeface="Arial"/>
              </a:rPr>
              <a:t>  </a:t>
            </a:r>
            <a:r>
              <a:rPr sz="2800" b="1" spc="-50" dirty="0">
                <a:latin typeface="Arial"/>
                <a:cs typeface="Arial"/>
              </a:rPr>
              <a:t>2 	</a:t>
            </a:r>
            <a:r>
              <a:rPr sz="2800" dirty="0">
                <a:latin typeface="Arial"/>
                <a:cs typeface="Arial"/>
              </a:rPr>
              <a:t>(Monochromatic</a:t>
            </a:r>
            <a:r>
              <a:rPr sz="2800" spc="2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Pallette</a:t>
            </a:r>
            <a:r>
              <a:rPr sz="2800" spc="2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2)</a:t>
            </a:r>
            <a:r>
              <a:rPr sz="2800" spc="2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2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3-</a:t>
            </a:r>
            <a:r>
              <a:rPr sz="2800" b="1" dirty="0">
                <a:latin typeface="Arial"/>
                <a:cs typeface="Arial"/>
              </a:rPr>
              <a:t>D</a:t>
            </a:r>
            <a:r>
              <a:rPr sz="2800" b="1" spc="19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Pie</a:t>
            </a:r>
            <a:r>
              <a:rPr sz="2800" b="1" spc="204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Chart</a:t>
            </a:r>
            <a:r>
              <a:rPr sz="2800" spc="-10" dirty="0">
                <a:latin typeface="Arial"/>
                <a:cs typeface="Arial"/>
              </a:rPr>
              <a:t>. 	</a:t>
            </a:r>
            <a:r>
              <a:rPr sz="2800" b="1" dirty="0">
                <a:latin typeface="Arial"/>
                <a:cs typeface="Arial"/>
              </a:rPr>
              <a:t>Switch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rows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columns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chart.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8568" y="1860804"/>
            <a:ext cx="7799832" cy="396041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6" name="object 6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11251"/>
            <a:ext cx="16297910" cy="81067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use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same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complete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following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steps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95"/>
              </a:spcBef>
            </a:pPr>
            <a:endParaRPr sz="2800" dirty="0">
              <a:latin typeface="Arial"/>
              <a:cs typeface="Arial"/>
            </a:endParaRPr>
          </a:p>
          <a:p>
            <a:pPr marL="467995" marR="7882890" indent="-455295" algn="just">
              <a:lnSpc>
                <a:spcPct val="100000"/>
              </a:lnSpc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On  the</a:t>
            </a:r>
            <a:r>
              <a:rPr sz="2800" spc="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Sports</a:t>
            </a:r>
            <a:r>
              <a:rPr sz="2800" b="1" spc="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Program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Worksheet,</a:t>
            </a:r>
            <a:r>
              <a:rPr sz="2800" spc="1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Insert  </a:t>
            </a:r>
            <a:r>
              <a:rPr sz="2800" spc="-50" dirty="0">
                <a:latin typeface="Arial"/>
                <a:cs typeface="Arial"/>
              </a:rPr>
              <a:t>a 	</a:t>
            </a:r>
            <a:r>
              <a:rPr sz="2800" b="1" dirty="0">
                <a:latin typeface="Arial"/>
                <a:cs typeface="Arial"/>
              </a:rPr>
              <a:t>Column</a:t>
            </a:r>
            <a:r>
              <a:rPr sz="2800" b="1" spc="5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Sparklines</a:t>
            </a:r>
            <a:r>
              <a:rPr sz="2800" b="1" spc="5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5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each</a:t>
            </a:r>
            <a:r>
              <a:rPr sz="2800" spc="5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sport</a:t>
            </a:r>
            <a:r>
              <a:rPr sz="2800" spc="5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535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shows 	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enrollment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past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five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years</a:t>
            </a:r>
            <a:endParaRPr sz="2800" dirty="0">
              <a:latin typeface="Arial"/>
              <a:cs typeface="Arial"/>
            </a:endParaRPr>
          </a:p>
          <a:p>
            <a:pPr marL="467995" marR="7883525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Add</a:t>
            </a:r>
            <a:r>
              <a:rPr sz="2800" spc="6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6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Column</a:t>
            </a:r>
            <a:r>
              <a:rPr sz="2800" b="1" spc="64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sparkline</a:t>
            </a:r>
            <a:r>
              <a:rPr sz="2800" b="1" spc="6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6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5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Passed Heading Column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6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Applications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Worksheet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will</a:t>
            </a:r>
            <a:r>
              <a:rPr sz="2800" spc="15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represent</a:t>
            </a:r>
            <a:r>
              <a:rPr sz="2800" spc="17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numbers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cells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lang="en-ID" sz="2800" b="1" spc="-10" dirty="0">
                <a:latin typeface="Arial"/>
                <a:cs typeface="Arial"/>
              </a:rPr>
              <a:t>B2</a:t>
            </a:r>
            <a:r>
              <a:rPr sz="2800" b="1" spc="-10" dirty="0">
                <a:latin typeface="Arial"/>
                <a:cs typeface="Arial"/>
              </a:rPr>
              <a:t>:</a:t>
            </a:r>
            <a:r>
              <a:rPr lang="en-ID" sz="2800" b="1" spc="-10" dirty="0">
                <a:latin typeface="Arial"/>
                <a:cs typeface="Arial"/>
              </a:rPr>
              <a:t>G30</a:t>
            </a:r>
            <a:endParaRPr sz="2800" dirty="0">
              <a:latin typeface="Arial"/>
              <a:cs typeface="Arial"/>
            </a:endParaRPr>
          </a:p>
          <a:p>
            <a:pPr marL="467995" marR="7884159" indent="-455295" algn="just">
              <a:lnSpc>
                <a:spcPct val="100000"/>
              </a:lnSpc>
              <a:spcBef>
                <a:spcPts val="49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Add</a:t>
            </a:r>
            <a:r>
              <a:rPr sz="2800" spc="5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5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cells</a:t>
            </a:r>
            <a:r>
              <a:rPr sz="2800" b="1" spc="5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B32:G32</a:t>
            </a:r>
            <a:r>
              <a:rPr sz="2800" b="1" spc="5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5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Test</a:t>
            </a:r>
            <a:r>
              <a:rPr sz="2800" b="1" spc="55" dirty="0">
                <a:latin typeface="Arial"/>
                <a:cs typeface="Arial"/>
              </a:rPr>
              <a:t>  </a:t>
            </a:r>
            <a:r>
              <a:rPr sz="2800" b="1" spc="-10" dirty="0">
                <a:latin typeface="Arial"/>
                <a:cs typeface="Arial"/>
              </a:rPr>
              <a:t>Results</a:t>
            </a:r>
            <a:r>
              <a:rPr sz="2800" spc="-10" dirty="0">
                <a:latin typeface="Arial"/>
                <a:cs typeface="Arial"/>
              </a:rPr>
              <a:t>” 	</a:t>
            </a:r>
            <a:r>
              <a:rPr sz="2800" b="1" dirty="0">
                <a:latin typeface="Arial"/>
                <a:cs typeface="Arial"/>
              </a:rPr>
              <a:t>chart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 the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Applications</a:t>
            </a:r>
            <a:r>
              <a:rPr sz="2800" dirty="0">
                <a:latin typeface="Arial"/>
                <a:cs typeface="Arial"/>
              </a:rPr>
              <a:t>” worksheet.</a:t>
            </a:r>
            <a:r>
              <a:rPr sz="2800" spc="-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Name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series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Average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Score</a:t>
            </a:r>
            <a:r>
              <a:rPr sz="2800" spc="-10" dirty="0">
                <a:latin typeface="Arial"/>
                <a:cs typeface="Arial"/>
              </a:rPr>
              <a:t>”</a:t>
            </a:r>
            <a:endParaRPr sz="2800" dirty="0">
              <a:latin typeface="Arial"/>
              <a:cs typeface="Arial"/>
            </a:endParaRPr>
          </a:p>
          <a:p>
            <a:pPr marL="467995" marR="7886065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save</a:t>
            </a:r>
            <a:r>
              <a:rPr sz="2800" spc="6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</a:t>
            </a:r>
            <a:r>
              <a:rPr sz="2800" spc="6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sz="2800" spc="6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6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6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format</a:t>
            </a:r>
            <a:r>
              <a:rPr sz="2800" spc="63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project- 	</a:t>
            </a:r>
            <a:r>
              <a:rPr sz="2800" b="1" dirty="0">
                <a:latin typeface="Arial"/>
                <a:cs typeface="Arial"/>
              </a:rPr>
              <a:t>5_your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name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30"/>
              </a:spcBef>
            </a:pPr>
            <a:endParaRPr sz="2800" dirty="0">
              <a:latin typeface="Arial"/>
              <a:cs typeface="Arial"/>
            </a:endParaRPr>
          </a:p>
          <a:p>
            <a:pPr marL="9911715" marR="508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Arial"/>
                <a:cs typeface="Arial"/>
              </a:rPr>
              <a:t>Please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download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results</a:t>
            </a:r>
            <a:r>
              <a:rPr sz="2800" u="none" dirty="0">
                <a:latin typeface="Arial"/>
                <a:cs typeface="Arial"/>
              </a:rPr>
              <a:t>,</a:t>
            </a:r>
            <a:r>
              <a:rPr sz="2800" u="none" spc="-8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check</a:t>
            </a:r>
            <a:r>
              <a:rPr sz="2800" u="none" spc="-90" dirty="0">
                <a:latin typeface="Arial"/>
                <a:cs typeface="Arial"/>
              </a:rPr>
              <a:t> </a:t>
            </a:r>
            <a:r>
              <a:rPr sz="2800" u="none" spc="-20" dirty="0">
                <a:latin typeface="Arial"/>
                <a:cs typeface="Arial"/>
              </a:rPr>
              <a:t>your </a:t>
            </a:r>
            <a:r>
              <a:rPr sz="2800" u="none" dirty="0">
                <a:latin typeface="Arial"/>
                <a:cs typeface="Arial"/>
              </a:rPr>
              <a:t>work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by</a:t>
            </a:r>
            <a:r>
              <a:rPr sz="2800" u="none" spc="-6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comparing</a:t>
            </a:r>
            <a:r>
              <a:rPr sz="2800" u="none" spc="-5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with</a:t>
            </a:r>
            <a:r>
              <a:rPr sz="2800" u="none" spc="-60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this</a:t>
            </a:r>
            <a:r>
              <a:rPr sz="2800" u="none" spc="-70" dirty="0">
                <a:latin typeface="Arial"/>
                <a:cs typeface="Arial"/>
              </a:rPr>
              <a:t> </a:t>
            </a:r>
            <a:r>
              <a:rPr sz="2800" u="none" spc="-10" dirty="0">
                <a:latin typeface="Arial"/>
                <a:cs typeface="Arial"/>
              </a:rPr>
              <a:t>document.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0800" y="1600200"/>
            <a:ext cx="7467600" cy="54483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6" name="object 6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811" y="1417218"/>
            <a:ext cx="8912860" cy="569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Excel_5-1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workbook and do the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folowing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527050" indent="-514350">
              <a:lnSpc>
                <a:spcPct val="100000"/>
              </a:lnSpc>
              <a:spcBef>
                <a:spcPts val="95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Plot the data on the Seattle worksheet as a 2-D Pie chart on that worksheet.</a:t>
            </a:r>
          </a:p>
          <a:p>
            <a:pPr marL="527050" indent="-514350">
              <a:lnSpc>
                <a:spcPct val="100000"/>
              </a:lnSpc>
              <a:spcBef>
                <a:spcPts val="95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Plot the data on the Sales worksheet as a simple two- dimensional column chart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the Fall Sales worksheet, do the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folowing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5270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Switch the rows and columns of the chart.</a:t>
            </a:r>
          </a:p>
          <a:p>
            <a:pPr marL="5270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Change the October sales amount for the Flowers category to 888.25 and ensure that the chart reflects the change.</a:t>
            </a:r>
          </a:p>
          <a:p>
            <a:pPr marL="5270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Expand the data range plotted by the chart to include November, so that you can compare sales for the two months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6" name="object 6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6C6F8B4-300F-7B24-566A-A89BCB8B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799" y="1714500"/>
            <a:ext cx="6395005" cy="53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16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811" y="1417218"/>
            <a:ext cx="8243189" cy="5652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the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Excel_5-2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workbook, display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worksheet, change the pie chart to a 3-D Clustered Column chart. Apply Layout 1, Style 7 to the chart.</a:t>
            </a:r>
          </a:p>
          <a:p>
            <a:pPr marL="5270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Apply the Subtle Effect – Olive Green, Accent 3 shape style.</a:t>
            </a:r>
          </a:p>
          <a:p>
            <a:pPr marL="5270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Increase the size of the chart until it occupies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ls A1:L23 Move the chart to a new chart sheet named Sales Chart.</a:t>
            </a:r>
          </a:p>
          <a:p>
            <a:pPr marL="5270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Seattle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worksheet, add the title Air Quality Index Report to the chart. Add data labels that show the percentage of the whole that is represented by each data marker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6" name="object 6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F062D8B-B084-F7C9-47F6-9022F0A789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16" r="4367" b="5977"/>
          <a:stretch/>
        </p:blipFill>
        <p:spPr>
          <a:xfrm>
            <a:off x="9813672" y="1638300"/>
            <a:ext cx="7206234" cy="39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31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811" y="1417218"/>
            <a:ext cx="8243189" cy="5652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Excel_5-3a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workbook, display the Summary sheet, insert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Excel_5-3b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logo in the upper-left corner of the sheet.</a:t>
            </a:r>
          </a:p>
          <a:p>
            <a:pPr marL="5270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Insert a text box on the sheet. Configure the text box to be three inches wide and three inches high, and align it below the heading “Our Prediction.”</a:t>
            </a:r>
          </a:p>
          <a:p>
            <a:pPr marL="5270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Insert the content of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Excel_5-3c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 file into the text box. Format the text in 20-point orange Candara font, and center it in the text box.</a:t>
            </a:r>
          </a:p>
          <a:p>
            <a:pPr marL="5270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alternative text to the logo, using the title the description Company logo and Cartoon image of a person wearing an airplane costume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6" name="object 6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929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11251"/>
            <a:ext cx="81000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Open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sng" strike="noStrike" kern="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Project-</a:t>
            </a:r>
            <a:r>
              <a:rPr kumimoji="0" sz="2800" b="0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1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workbook</a:t>
            </a:r>
            <a:r>
              <a:rPr kumimoji="0" sz="2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</a:t>
            </a:r>
            <a:r>
              <a:rPr kumimoji="0" sz="2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following</a:t>
            </a:r>
            <a:r>
              <a:rPr kumimoji="0" sz="2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4329"/>
            <a:ext cx="8453120" cy="8388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5080" lvl="0" indent="-455295" algn="just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85714"/>
              <a:buFontTx/>
              <a:buAutoNum type="arabicPeriod"/>
              <a:tabLst>
                <a:tab pos="469900" algn="l"/>
              </a:tabLst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</a:t>
            </a:r>
            <a:r>
              <a:rPr kumimoji="0" sz="2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new</a:t>
            </a:r>
            <a:r>
              <a:rPr kumimoji="0" sz="2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worksheet</a:t>
            </a:r>
            <a:r>
              <a:rPr kumimoji="0" sz="28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named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“New</a:t>
            </a:r>
            <a:r>
              <a:rPr kumimoji="0" sz="2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Products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r>
              <a:rPr kumimoji="0" sz="2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workbook</a:t>
            </a:r>
            <a:r>
              <a:rPr kumimoji="0" sz="2800" b="0" i="0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800" b="0" i="0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Arrange</a:t>
            </a:r>
            <a:r>
              <a:rPr kumimoji="0" sz="28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Worksheet</a:t>
            </a:r>
            <a:r>
              <a:rPr kumimoji="0" sz="2800" b="0" i="0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</a:t>
            </a:r>
            <a:r>
              <a:rPr kumimoji="0" sz="28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 	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“Products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r>
              <a:rPr kumimoji="0" sz="2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first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7995" marR="0" lvl="0" indent="-455295" algn="just" defTabSz="91440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Pct val="85714"/>
              <a:buFontTx/>
              <a:buAutoNum type="arabicPeriod"/>
              <a:tabLst>
                <a:tab pos="467995" algn="l"/>
              </a:tabLst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Unhide</a:t>
            </a:r>
            <a:r>
              <a:rPr kumimoji="0" sz="2800" b="1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Bookings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r>
              <a:rPr kumimoji="0" sz="2800" b="1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Worksheet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7995" marR="5715" lvl="0" indent="-455295" algn="just" defTabSz="914400" eaLnBrk="1" fontAlgn="auto" latinLnBrk="0" hangingPunct="1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Tx/>
              <a:buSzPct val="85714"/>
              <a:buFontTx/>
              <a:buAutoNum type="arabicPeriod"/>
              <a:tabLst>
                <a:tab pos="469900" algn="l"/>
              </a:tabLst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Search</a:t>
            </a:r>
            <a:r>
              <a:rPr kumimoji="0" sz="2800" b="0" i="0" u="none" strike="noStrike" kern="0" cap="none" spc="5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5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Company</a:t>
            </a:r>
            <a:r>
              <a:rPr kumimoji="0" sz="2800" b="1" i="0" u="none" strike="noStrike" kern="0" cap="none" spc="5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worksheet</a:t>
            </a:r>
            <a:r>
              <a:rPr kumimoji="0" sz="2800" b="0" i="0" u="none" strike="noStrike" kern="0" cap="none" spc="5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800" b="0" i="0" u="none" strike="noStrike" kern="0" cap="none" spc="5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text</a:t>
            </a:r>
            <a:r>
              <a:rPr kumimoji="0" sz="2800" b="0" i="0" u="none" strike="noStrike" kern="0" cap="none" spc="5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800" b="0" i="0" u="none" strike="noStrike" kern="0" cap="none" spc="5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formatted</a:t>
            </a:r>
            <a:r>
              <a:rPr kumimoji="0" sz="2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2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Green</a:t>
            </a:r>
            <a:r>
              <a:rPr kumimoji="0" sz="2800" b="1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color</a:t>
            </a:r>
            <a:r>
              <a:rPr kumimoji="0" sz="2800" b="1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2800" b="1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Arial</a:t>
            </a:r>
            <a:r>
              <a:rPr kumimoji="0" sz="2800" b="1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font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. 	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Change</a:t>
            </a:r>
            <a:r>
              <a:rPr kumimoji="0" sz="2800" b="1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1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font</a:t>
            </a:r>
            <a:r>
              <a:rPr kumimoji="0" sz="2800" b="1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color</a:t>
            </a:r>
            <a:r>
              <a:rPr kumimoji="0" sz="2800" b="1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800" b="1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Blue</a:t>
            </a:r>
            <a:r>
              <a:rPr kumimoji="0" sz="2800" b="1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8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show</a:t>
            </a:r>
            <a:r>
              <a:rPr kumimoji="0" sz="2800" b="0" i="0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8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you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found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it.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7995" marR="5715" lvl="0" indent="-455295" algn="just" defTabSz="91440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Pct val="85714"/>
              <a:buFontTx/>
              <a:buAutoNum type="arabicPeriod"/>
              <a:tabLst>
                <a:tab pos="469900" algn="l"/>
              </a:tabLst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Change</a:t>
            </a:r>
            <a:r>
              <a:rPr kumimoji="0" sz="2800" b="0" i="0" u="none" strike="noStrike" kern="0" cap="none" spc="2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2800" b="0" i="0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800" b="0" i="0" u="none" strike="noStrike" kern="0" cap="none" spc="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worksheet</a:t>
            </a:r>
            <a:r>
              <a:rPr kumimoji="0" sz="2800" b="0" i="0" u="none" strike="noStrike" kern="0" cap="none" spc="2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tabs</a:t>
            </a:r>
            <a:r>
              <a:rPr kumimoji="0" sz="28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800" b="0" i="0" u="none" strike="noStrike" kern="0" cap="none" spc="2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800" b="0" i="0" u="none" strike="noStrike" kern="0" cap="none" spc="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color</a:t>
            </a:r>
            <a:r>
              <a:rPr kumimoji="0" sz="2800" b="0" i="0" u="none" strike="noStrike" kern="0" cap="none" spc="3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2800" b="0" i="0" u="none" strike="noStrike" kern="0" cap="none" spc="3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3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theme</a:t>
            </a:r>
            <a:r>
              <a:rPr kumimoji="0" sz="2800" b="0" i="0" u="none" strike="noStrike" kern="0" cap="none" spc="3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color</a:t>
            </a:r>
            <a:r>
              <a:rPr kumimoji="0" sz="2800" b="0" i="0" u="none" strike="noStrike" kern="0" cap="none" spc="3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palette</a:t>
            </a:r>
            <a:r>
              <a:rPr kumimoji="0" sz="2800" b="0" i="0" u="none" strike="noStrike" kern="0" cap="none" spc="3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800" b="0" i="0" u="none" strike="noStrike" kern="0" cap="none" spc="3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Apply</a:t>
            </a:r>
            <a:r>
              <a:rPr kumimoji="0" sz="2800" b="0" i="0" u="none" strike="noStrike" kern="0" cap="none" spc="3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	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Depth</a:t>
            </a:r>
            <a:r>
              <a:rPr kumimoji="0" sz="2800" b="1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theme</a:t>
            </a:r>
            <a:r>
              <a:rPr kumimoji="0" sz="2800" b="1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workbook.</a:t>
            </a:r>
            <a:r>
              <a:rPr kumimoji="0" sz="2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Verify</a:t>
            </a:r>
            <a:r>
              <a:rPr kumimoji="0" sz="2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worksheet</a:t>
            </a:r>
            <a:r>
              <a:rPr kumimoji="0" sz="2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tab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colors</a:t>
            </a:r>
            <a:r>
              <a:rPr kumimoji="0" sz="2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change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7995" marR="5080" lvl="0" indent="-455295" algn="just" defTabSz="91440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Pct val="85714"/>
              <a:buFontTx/>
              <a:buAutoNum type="arabicPeriod"/>
              <a:tabLst>
                <a:tab pos="469900" algn="l"/>
              </a:tabLst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Create</a:t>
            </a:r>
            <a:r>
              <a:rPr kumimoji="0" sz="2800" b="1" i="0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800" b="1" i="0" u="none" strike="noStrike" kern="0" cap="none" spc="2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</a:t>
            </a:r>
            <a:r>
              <a:rPr kumimoji="0" sz="2800" b="1" i="0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800" b="0" i="0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wil</a:t>
            </a:r>
            <a:r>
              <a:rPr kumimoji="0" sz="2800" b="0" i="0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print</a:t>
            </a:r>
            <a:r>
              <a:rPr kumimoji="0" sz="2800" b="0" i="0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2800" b="0" i="0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</a:t>
            </a:r>
            <a:r>
              <a:rPr kumimoji="0" sz="28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pages</a:t>
            </a:r>
            <a:r>
              <a:rPr kumimoji="0" sz="2800" b="0" i="0" u="none" strike="noStrike" kern="0" cap="none" spc="2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worksheet.</a:t>
            </a:r>
            <a:r>
              <a:rPr kumimoji="0" sz="2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left</a:t>
            </a:r>
            <a:r>
              <a:rPr kumimoji="0" sz="2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 section,</a:t>
            </a:r>
            <a:r>
              <a:rPr kumimoji="0" sz="2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enter</a:t>
            </a:r>
            <a:r>
              <a:rPr kumimoji="0" sz="2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Current</a:t>
            </a:r>
            <a:r>
              <a:rPr kumimoji="0" sz="28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Date</a:t>
            </a:r>
            <a:r>
              <a:rPr kumimoji="0" sz="28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property;</a:t>
            </a:r>
            <a:r>
              <a:rPr kumimoji="0" sz="28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8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center</a:t>
            </a:r>
            <a:r>
              <a:rPr kumimoji="0" sz="28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section,</a:t>
            </a:r>
            <a:r>
              <a:rPr kumimoji="0" sz="28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enter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40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File</a:t>
            </a:r>
            <a:r>
              <a:rPr kumimoji="0" sz="2800" b="0" i="0" u="none" strike="noStrike" kern="0" cap="none" spc="40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Name</a:t>
            </a:r>
            <a:r>
              <a:rPr kumimoji="0" sz="2800" b="0" i="0" u="none" strike="noStrike" kern="0" cap="none" spc="4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property;</a:t>
            </a:r>
            <a:r>
              <a:rPr kumimoji="0" sz="2800" b="0" i="0" u="none" strike="noStrike" kern="0" cap="none" spc="4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800" b="0" i="0" u="none" strike="noStrike" kern="0" cap="none" spc="40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800" b="0" i="0" u="none" strike="noStrike" kern="0" cap="none" spc="4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4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right</a:t>
            </a:r>
            <a:r>
              <a:rPr kumimoji="0" sz="2800" b="0" i="0" u="none" strike="noStrike" kern="0" cap="none" spc="4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section,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enter</a:t>
            </a:r>
            <a:r>
              <a:rPr kumimoji="0" sz="28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Page</a:t>
            </a:r>
            <a:r>
              <a:rPr kumimoji="0" sz="28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28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property</a:t>
            </a:r>
            <a:r>
              <a:rPr kumimoji="0" sz="2800" b="0" i="0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800" b="0" i="0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Change</a:t>
            </a:r>
            <a:r>
              <a:rPr kumimoji="0" sz="2800" b="0" i="0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center</a:t>
            </a:r>
            <a:r>
              <a:rPr kumimoji="0" sz="2800" b="0" i="0" u="none" strike="noStrike" kern="0" cap="none" spc="3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section</a:t>
            </a:r>
            <a:r>
              <a:rPr kumimoji="0" sz="2800" b="0" i="0" u="none" strike="noStrike" kern="0" cap="none" spc="3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800" b="0" i="0" u="none" strike="noStrike" kern="0" cap="none" spc="2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3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</a:t>
            </a:r>
            <a:r>
              <a:rPr kumimoji="0" sz="2800" b="0" i="0" u="none" strike="noStrike" kern="0" cap="none" spc="3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800" b="0" i="0" u="none" strike="noStrike" kern="0" cap="none" spc="3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display</a:t>
            </a:r>
            <a:r>
              <a:rPr kumimoji="0" sz="2800" b="0" i="0" u="none" strike="noStrike" kern="0" cap="none" spc="3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3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name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worksheet</a:t>
            </a:r>
            <a:r>
              <a:rPr kumimoji="0" sz="2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instead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workbook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53600" y="3543300"/>
            <a:ext cx="8191500" cy="4229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566529" y="1505839"/>
            <a:ext cx="7844790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4510" marR="5080" lvl="0" indent="-512445" algn="just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85714"/>
              <a:buFontTx/>
              <a:buAutoNum type="arabicPeriod" startAt="6"/>
              <a:tabLst>
                <a:tab pos="527685" algn="l"/>
              </a:tabLst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2800" b="0" i="0" u="none" strike="noStrike" kern="0" cap="none" spc="4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4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r>
              <a:rPr kumimoji="0" sz="2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Orders_Detail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r>
              <a:rPr kumimoji="0" sz="2800" b="0" i="0" u="none" strike="noStrike" kern="0" cap="none" spc="4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Hide</a:t>
            </a:r>
            <a:r>
              <a:rPr kumimoji="0" sz="2800" b="1" i="0" u="none" strike="noStrike" kern="0" cap="none" spc="4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rows</a:t>
            </a:r>
            <a:r>
              <a:rPr kumimoji="0" sz="2800" b="1" i="0" u="none" strike="noStrike" kern="0" cap="none" spc="4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29</a:t>
            </a:r>
            <a:r>
              <a:rPr kumimoji="0" sz="2800" b="1" i="0" u="none" strike="noStrike" kern="0" cap="none" spc="4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 	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30</a:t>
            </a:r>
            <a:r>
              <a:rPr kumimoji="0" sz="2800" b="1" i="0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800" b="0" i="0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configure</a:t>
            </a:r>
            <a:r>
              <a:rPr kumimoji="0" sz="28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worksheet</a:t>
            </a:r>
            <a:r>
              <a:rPr kumimoji="0" sz="28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</a:t>
            </a:r>
            <a:r>
              <a:rPr kumimoji="0" sz="28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800" b="0" i="0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row</a:t>
            </a:r>
            <a:r>
              <a:rPr kumimoji="0" sz="28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7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800" b="0" i="0" u="none" strike="noStrike" kern="0" cap="none" spc="3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3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WordArt</a:t>
            </a:r>
            <a:r>
              <a:rPr kumimoji="0" sz="2800" b="0" i="0" u="none" strike="noStrike" kern="0" cap="none" spc="3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remain</a:t>
            </a:r>
            <a:r>
              <a:rPr kumimoji="0" sz="2800" b="0" i="0" u="none" strike="noStrike" kern="0" cap="none" spc="3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visible</a:t>
            </a:r>
            <a:r>
              <a:rPr kumimoji="0" sz="2800" b="0" i="0" u="none" strike="noStrike" kern="0" cap="none" spc="3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2800" b="0" i="0" u="none" strike="noStrike" kern="0" cap="none" spc="3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you</a:t>
            </a:r>
            <a:r>
              <a:rPr kumimoji="0" sz="2800" b="0" i="0" u="none" strike="noStrike" kern="0" cap="none" spc="3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scroll 	vertically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8" name="object 8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11251"/>
            <a:ext cx="9522460" cy="80887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use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lang="en-US" sz="2800" dirty="0">
                <a:latin typeface="Arial"/>
                <a:cs typeface="Arial"/>
              </a:rPr>
              <a:t> Project-1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complete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following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steps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On</a:t>
            </a:r>
            <a:r>
              <a:rPr sz="2800" spc="50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5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 err="1">
                <a:latin typeface="Arial"/>
                <a:cs typeface="Arial"/>
              </a:rPr>
              <a:t>Orders</a:t>
            </a:r>
            <a:r>
              <a:rPr lang="en-US" sz="2800" b="1" dirty="0" err="1">
                <a:latin typeface="Arial"/>
                <a:cs typeface="Arial"/>
              </a:rPr>
              <a:t>_</a:t>
            </a:r>
            <a:r>
              <a:rPr sz="2800" b="1" dirty="0" err="1">
                <a:latin typeface="Arial"/>
                <a:cs typeface="Arial"/>
              </a:rPr>
              <a:t>Detail</a:t>
            </a:r>
            <a:r>
              <a:rPr lang="en-US" sz="2800" b="1" dirty="0" err="1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509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Worksheet,</a:t>
            </a:r>
            <a:r>
              <a:rPr sz="2800" spc="5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Change</a:t>
            </a:r>
            <a:r>
              <a:rPr sz="2800" spc="509" dirty="0">
                <a:latin typeface="Arial"/>
                <a:cs typeface="Arial"/>
              </a:rPr>
              <a:t> 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b="1" dirty="0">
                <a:latin typeface="Arial"/>
                <a:cs typeface="Arial"/>
              </a:rPr>
              <a:t>margins</a:t>
            </a:r>
            <a:r>
              <a:rPr sz="2800" b="1" spc="1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1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1.0”</a:t>
            </a:r>
            <a:r>
              <a:rPr sz="2800" spc="1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(2.54</a:t>
            </a:r>
            <a:r>
              <a:rPr sz="2800" spc="1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cm)</a:t>
            </a:r>
            <a:r>
              <a:rPr sz="2800" spc="1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1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4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top</a:t>
            </a:r>
            <a:r>
              <a:rPr sz="2800" i="1" spc="14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and</a:t>
            </a:r>
            <a:r>
              <a:rPr sz="2800" i="1" spc="14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bottom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1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0.75” 	</a:t>
            </a:r>
            <a:r>
              <a:rPr sz="2800" dirty="0">
                <a:latin typeface="Arial"/>
                <a:cs typeface="Arial"/>
              </a:rPr>
              <a:t>(1.90</a:t>
            </a:r>
            <a:r>
              <a:rPr sz="2800" spc="4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cm)</a:t>
            </a:r>
            <a:r>
              <a:rPr sz="2800" spc="4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43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430" dirty="0">
                <a:latin typeface="Arial"/>
                <a:cs typeface="Arial"/>
              </a:rPr>
              <a:t>  </a:t>
            </a:r>
            <a:r>
              <a:rPr sz="2800" i="1" dirty="0">
                <a:latin typeface="Arial"/>
                <a:cs typeface="Arial"/>
              </a:rPr>
              <a:t>left</a:t>
            </a:r>
            <a:r>
              <a:rPr sz="2800" i="1" spc="43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and</a:t>
            </a:r>
            <a:r>
              <a:rPr sz="2800" i="1" spc="42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right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4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4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4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0.5”</a:t>
            </a:r>
            <a:r>
              <a:rPr sz="2800" spc="4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(1.27</a:t>
            </a:r>
            <a:r>
              <a:rPr sz="2800" spc="434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cm) 	</a:t>
            </a:r>
            <a:r>
              <a:rPr sz="2800" i="1" dirty="0">
                <a:latin typeface="Arial"/>
                <a:cs typeface="Arial"/>
              </a:rPr>
              <a:t>header</a:t>
            </a:r>
            <a:r>
              <a:rPr sz="2800" i="1" spc="-5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and</a:t>
            </a:r>
            <a:r>
              <a:rPr sz="2800" i="1" spc="-60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footer</a:t>
            </a:r>
            <a:r>
              <a:rPr sz="2800" spc="-1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467995" indent="-455295" algn="just">
              <a:lnSpc>
                <a:spcPct val="100000"/>
              </a:lnSpc>
              <a:spcBef>
                <a:spcPts val="509"/>
              </a:spcBef>
              <a:buSzPct val="85714"/>
              <a:buAutoNum type="arabicPeriod"/>
              <a:tabLst>
                <a:tab pos="467995" algn="l"/>
              </a:tabLst>
            </a:pPr>
            <a:r>
              <a:rPr sz="2800" dirty="0">
                <a:latin typeface="Arial"/>
                <a:cs typeface="Arial"/>
              </a:rPr>
              <a:t>Configure</a:t>
            </a:r>
            <a:r>
              <a:rPr sz="2800" spc="42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4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Product_Sales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42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Worksheet</a:t>
            </a:r>
            <a:r>
              <a:rPr sz="2800" spc="42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so</a:t>
            </a:r>
            <a:r>
              <a:rPr sz="2800" spc="415" dirty="0">
                <a:latin typeface="Arial"/>
                <a:cs typeface="Arial"/>
              </a:rPr>
              <a:t>  </a:t>
            </a:r>
            <a:r>
              <a:rPr sz="2800" spc="-25" dirty="0">
                <a:latin typeface="Arial"/>
                <a:cs typeface="Arial"/>
              </a:rPr>
              <a:t>the</a:t>
            </a:r>
            <a:endParaRPr sz="2800" dirty="0">
              <a:latin typeface="Arial"/>
              <a:cs typeface="Arial"/>
            </a:endParaRPr>
          </a:p>
          <a:p>
            <a:pPr marL="469900" algn="just">
              <a:lnSpc>
                <a:spcPct val="100000"/>
              </a:lnSpc>
            </a:pPr>
            <a:r>
              <a:rPr sz="2800" b="1" dirty="0">
                <a:latin typeface="Arial"/>
                <a:cs typeface="Arial"/>
              </a:rPr>
              <a:t>column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headings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row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6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appear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all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printed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pages</a:t>
            </a:r>
            <a:endParaRPr sz="2800" dirty="0">
              <a:latin typeface="Arial"/>
              <a:cs typeface="Arial"/>
            </a:endParaRPr>
          </a:p>
          <a:p>
            <a:pPr marL="467995" marR="6350" indent="-455295" algn="just">
              <a:lnSpc>
                <a:spcPct val="100000"/>
              </a:lnSpc>
              <a:spcBef>
                <a:spcPts val="490"/>
              </a:spcBef>
              <a:buSzPct val="85714"/>
              <a:buAutoNum type="arabicPeriod" startAt="3"/>
              <a:tabLst>
                <a:tab pos="469900" algn="l"/>
              </a:tabLst>
            </a:pPr>
            <a:r>
              <a:rPr sz="2800" b="1" dirty="0">
                <a:latin typeface="Arial"/>
                <a:cs typeface="Arial"/>
              </a:rPr>
              <a:t>Modify</a:t>
            </a:r>
            <a:r>
              <a:rPr sz="2800" b="1" spc="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8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cell</a:t>
            </a:r>
            <a:r>
              <a:rPr sz="2800" b="1" spc="8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formatting</a:t>
            </a:r>
            <a:r>
              <a:rPr sz="2800" b="1" spc="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cell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</a:t>
            </a:r>
            <a:r>
              <a:rPr lang="en-US" sz="2800" dirty="0">
                <a:latin typeface="Arial"/>
                <a:cs typeface="Arial"/>
              </a:rPr>
              <a:t>6</a:t>
            </a:r>
            <a:r>
              <a:rPr sz="2800" spc="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display</a:t>
            </a:r>
            <a:r>
              <a:rPr sz="2800" spc="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8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text 	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two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lines</a:t>
            </a:r>
            <a:endParaRPr sz="2800" dirty="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 startAt="3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On</a:t>
            </a:r>
            <a:r>
              <a:rPr sz="2800" spc="-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Order_Details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Worksheet.</a:t>
            </a:r>
            <a:r>
              <a:rPr sz="2800" spc="-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apply</a:t>
            </a:r>
            <a:r>
              <a:rPr sz="2800" spc="-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35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number 	</a:t>
            </a:r>
            <a:r>
              <a:rPr sz="2800" dirty="0">
                <a:latin typeface="Arial"/>
                <a:cs typeface="Arial"/>
              </a:rPr>
              <a:t>format</a:t>
            </a:r>
            <a:r>
              <a:rPr sz="2800" spc="9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9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display</a:t>
            </a:r>
            <a:r>
              <a:rPr sz="2800" spc="9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9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numbers</a:t>
            </a:r>
            <a:r>
              <a:rPr sz="2800" spc="9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9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75" dirty="0">
                <a:latin typeface="Arial"/>
                <a:cs typeface="Arial"/>
              </a:rPr>
              <a:t> 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Unit</a:t>
            </a:r>
            <a:r>
              <a:rPr sz="2800" b="1" spc="90" dirty="0">
                <a:latin typeface="Arial"/>
                <a:cs typeface="Arial"/>
              </a:rPr>
              <a:t>  </a:t>
            </a:r>
            <a:r>
              <a:rPr sz="2800" b="1" spc="-10" dirty="0">
                <a:latin typeface="Arial"/>
                <a:cs typeface="Arial"/>
              </a:rPr>
              <a:t>Price</a:t>
            </a:r>
            <a:r>
              <a:rPr sz="2800" spc="-10" dirty="0">
                <a:latin typeface="Arial"/>
                <a:cs typeface="Arial"/>
              </a:rPr>
              <a:t>” 	</a:t>
            </a:r>
            <a:r>
              <a:rPr sz="2800" dirty="0">
                <a:latin typeface="Arial"/>
                <a:cs typeface="Arial"/>
              </a:rPr>
              <a:t>column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three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decimal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places</a:t>
            </a:r>
            <a:endParaRPr sz="2800" dirty="0">
              <a:latin typeface="Arial"/>
              <a:cs typeface="Arial"/>
            </a:endParaRPr>
          </a:p>
          <a:p>
            <a:pPr marL="467995" marR="5715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 startAt="3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On</a:t>
            </a:r>
            <a:r>
              <a:rPr sz="2800" spc="-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Filtered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Worksheet,</a:t>
            </a:r>
            <a:r>
              <a:rPr sz="2800" spc="-2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Navigate</a:t>
            </a:r>
            <a:r>
              <a:rPr sz="2800" spc="-3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6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5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range 	</a:t>
            </a:r>
            <a:r>
              <a:rPr sz="2800" dirty="0">
                <a:latin typeface="Arial"/>
                <a:cs typeface="Arial"/>
              </a:rPr>
              <a:t>named</a:t>
            </a:r>
            <a:r>
              <a:rPr sz="2800" spc="3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Noted</a:t>
            </a:r>
            <a:r>
              <a:rPr sz="2800" dirty="0">
                <a:latin typeface="Arial"/>
                <a:cs typeface="Arial"/>
              </a:rPr>
              <a:t>”,</a:t>
            </a:r>
            <a:r>
              <a:rPr sz="2800" spc="3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3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remove</a:t>
            </a:r>
            <a:r>
              <a:rPr sz="2800" spc="35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contents</a:t>
            </a:r>
            <a:r>
              <a:rPr sz="2800" spc="34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335" dirty="0">
                <a:latin typeface="Arial"/>
                <a:cs typeface="Arial"/>
              </a:rPr>
              <a:t> 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selected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cells</a:t>
            </a:r>
            <a:endParaRPr sz="2800" dirty="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spcBef>
                <a:spcPts val="495"/>
              </a:spcBef>
              <a:buSzPct val="85714"/>
              <a:buAutoNum type="arabicPeriod" startAt="3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Insert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page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numbering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center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footer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Orders</a:t>
            </a:r>
            <a:r>
              <a:rPr sz="2800" b="1" spc="2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Bookings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2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Worksheet</a:t>
            </a:r>
            <a:r>
              <a:rPr sz="2800" spc="24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using</a:t>
            </a:r>
            <a:r>
              <a:rPr sz="2800" spc="2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format</a:t>
            </a:r>
            <a:r>
              <a:rPr sz="2800" spc="24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Page 	</a:t>
            </a:r>
            <a:r>
              <a:rPr sz="2800" b="1" dirty="0">
                <a:latin typeface="Arial"/>
                <a:cs typeface="Arial"/>
              </a:rPr>
              <a:t>1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50" dirty="0">
                <a:latin typeface="Arial"/>
                <a:cs typeface="Arial"/>
              </a:rPr>
              <a:t>?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0735" y="3112007"/>
            <a:ext cx="7217664" cy="341985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6" name="object 6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11251"/>
            <a:ext cx="878903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use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same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lang="en-US" sz="2800" spc="-75" dirty="0">
                <a:latin typeface="Arial"/>
                <a:cs typeface="Arial"/>
              </a:rPr>
              <a:t>Project-1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complete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following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steps</a:t>
            </a:r>
            <a:r>
              <a:rPr lang="en-US" sz="2800" spc="-1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4329"/>
            <a:ext cx="9205595" cy="58060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825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Add</a:t>
            </a:r>
            <a:r>
              <a:rPr sz="2800" spc="3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Alternative</a:t>
            </a:r>
            <a:r>
              <a:rPr sz="2800" b="1" spc="3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Text</a:t>
            </a:r>
            <a:r>
              <a:rPr sz="2800" b="1" spc="3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Title</a:t>
            </a:r>
            <a:r>
              <a:rPr sz="2800" spc="3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Used</a:t>
            </a:r>
            <a:r>
              <a:rPr sz="2800" b="1" spc="36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Product</a:t>
            </a:r>
            <a:r>
              <a:rPr sz="2800" b="1" spc="36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Sales 	</a:t>
            </a:r>
            <a:r>
              <a:rPr sz="2800" b="1" dirty="0">
                <a:latin typeface="Arial"/>
                <a:cs typeface="Arial"/>
              </a:rPr>
              <a:t>in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2023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lang="en-US" sz="2800" b="1" dirty="0">
                <a:latin typeface="Arial"/>
                <a:cs typeface="Arial"/>
              </a:rPr>
              <a:t>Table13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table</a:t>
            </a:r>
            <a:endParaRPr sz="2800" dirty="0">
              <a:latin typeface="Arial"/>
              <a:cs typeface="Arial"/>
            </a:endParaRPr>
          </a:p>
          <a:p>
            <a:pPr marL="467995" indent="-455295" algn="just">
              <a:lnSpc>
                <a:spcPct val="100000"/>
              </a:lnSpc>
              <a:spcBef>
                <a:spcPts val="495"/>
              </a:spcBef>
              <a:buSzPct val="85714"/>
              <a:buAutoNum type="arabicPeriod"/>
              <a:tabLst>
                <a:tab pos="467995" algn="l"/>
              </a:tabLst>
            </a:pPr>
            <a:r>
              <a:rPr sz="2800" dirty="0">
                <a:latin typeface="Arial"/>
                <a:cs typeface="Arial"/>
              </a:rPr>
              <a:t>Add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“2018”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title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property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document</a:t>
            </a:r>
            <a:endParaRPr sz="2800" dirty="0">
              <a:latin typeface="Arial"/>
              <a:cs typeface="Arial"/>
            </a:endParaRPr>
          </a:p>
          <a:p>
            <a:pPr marL="467995" marR="5080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Add</a:t>
            </a:r>
            <a:r>
              <a:rPr sz="2800" spc="2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9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Calculator</a:t>
            </a:r>
            <a:r>
              <a:rPr sz="2800" b="1" spc="28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button</a:t>
            </a:r>
            <a:r>
              <a:rPr sz="2800" b="1" spc="2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(which</a:t>
            </a:r>
            <a:r>
              <a:rPr sz="2800" spc="2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2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not</a:t>
            </a:r>
            <a:r>
              <a:rPr sz="2800" spc="2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available</a:t>
            </a:r>
            <a:r>
              <a:rPr sz="2800" spc="30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on 	</a:t>
            </a:r>
            <a:r>
              <a:rPr sz="2800" dirty="0">
                <a:latin typeface="Arial"/>
                <a:cs typeface="Arial"/>
              </a:rPr>
              <a:t>any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ribbon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tab)</a:t>
            </a:r>
            <a:r>
              <a:rPr sz="2800" spc="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0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Quick</a:t>
            </a:r>
            <a:r>
              <a:rPr sz="2800" b="1" spc="10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Access</a:t>
            </a:r>
            <a:r>
              <a:rPr sz="2800" b="1" spc="9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Toolbar</a:t>
            </a:r>
            <a:r>
              <a:rPr sz="2800" dirty="0">
                <a:latin typeface="Arial"/>
                <a:cs typeface="Arial"/>
              </a:rPr>
              <a:t>.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Make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it 	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leftmost</a:t>
            </a:r>
            <a:r>
              <a:rPr sz="2800" spc="2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button,</a:t>
            </a:r>
            <a:r>
              <a:rPr sz="2800" spc="2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2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insert</a:t>
            </a:r>
            <a:r>
              <a:rPr sz="2800" spc="2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204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separator</a:t>
            </a:r>
            <a:r>
              <a:rPr sz="2800" b="1" spc="2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between</a:t>
            </a:r>
            <a:r>
              <a:rPr sz="2800" spc="2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it 	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4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5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other</a:t>
            </a:r>
            <a:r>
              <a:rPr sz="2800" spc="5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buttons</a:t>
            </a:r>
            <a:r>
              <a:rPr sz="2800" spc="5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5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Create</a:t>
            </a:r>
            <a:r>
              <a:rPr sz="2800" spc="5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5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Quick</a:t>
            </a:r>
            <a:r>
              <a:rPr sz="2800" spc="45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Access 	</a:t>
            </a:r>
            <a:r>
              <a:rPr sz="2800" dirty="0">
                <a:latin typeface="Arial"/>
                <a:cs typeface="Arial"/>
              </a:rPr>
              <a:t>Toolbar</a:t>
            </a:r>
            <a:r>
              <a:rPr sz="2800" spc="3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3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only</a:t>
            </a:r>
            <a:r>
              <a:rPr sz="2800" spc="3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current</a:t>
            </a:r>
            <a:r>
              <a:rPr sz="2800" spc="3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workbook.</a:t>
            </a:r>
            <a:r>
              <a:rPr sz="2800" spc="3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Add</a:t>
            </a:r>
            <a:r>
              <a:rPr sz="2800" spc="3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Insert 	</a:t>
            </a:r>
            <a:r>
              <a:rPr sz="2800" b="1" dirty="0">
                <a:latin typeface="Arial"/>
                <a:cs typeface="Arial"/>
              </a:rPr>
              <a:t>Combo</a:t>
            </a:r>
            <a:r>
              <a:rPr sz="2800" b="1" spc="26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Chart,</a:t>
            </a:r>
            <a:r>
              <a:rPr sz="2800" b="1" spc="27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Insert</a:t>
            </a:r>
            <a:r>
              <a:rPr sz="2800" b="1" spc="27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Picture,</a:t>
            </a:r>
            <a:r>
              <a:rPr sz="2800" b="1" spc="27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and</a:t>
            </a:r>
            <a:r>
              <a:rPr sz="2800" b="1" spc="270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Insert</a:t>
            </a:r>
            <a:r>
              <a:rPr sz="2800" b="1" spc="275" dirty="0">
                <a:latin typeface="Arial"/>
                <a:cs typeface="Arial"/>
              </a:rPr>
              <a:t>  </a:t>
            </a:r>
            <a:r>
              <a:rPr sz="2800" b="1" spc="-10" dirty="0">
                <a:latin typeface="Arial"/>
                <a:cs typeface="Arial"/>
              </a:rPr>
              <a:t>Table 	</a:t>
            </a:r>
            <a:r>
              <a:rPr sz="2800" b="1" dirty="0">
                <a:latin typeface="Arial"/>
                <a:cs typeface="Arial"/>
              </a:rPr>
              <a:t>buttons</a:t>
            </a:r>
            <a:r>
              <a:rPr sz="2800" b="1" spc="2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(a</a:t>
            </a:r>
            <a:r>
              <a:rPr sz="2800" spc="2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2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available</a:t>
            </a:r>
            <a:r>
              <a:rPr sz="2800" spc="2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2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Insert</a:t>
            </a:r>
            <a:r>
              <a:rPr sz="2800" spc="2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tab).</a:t>
            </a:r>
            <a:r>
              <a:rPr sz="2800" spc="2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Then</a:t>
            </a:r>
            <a:r>
              <a:rPr sz="2800" spc="2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display 	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Quick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Access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Toolbar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below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ribbon.</a:t>
            </a:r>
            <a:endParaRPr sz="2800" dirty="0">
              <a:latin typeface="Arial"/>
              <a:cs typeface="Arial"/>
            </a:endParaRPr>
          </a:p>
          <a:p>
            <a:pPr marL="467995" marR="9525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save</a:t>
            </a:r>
            <a:r>
              <a:rPr sz="2800" spc="20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</a:t>
            </a:r>
            <a:r>
              <a:rPr sz="2800" spc="20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sz="2800" spc="229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2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format</a:t>
            </a:r>
            <a:r>
              <a:rPr sz="2800" spc="21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project-</a:t>
            </a:r>
            <a:r>
              <a:rPr sz="2800" b="1" spc="-10" dirty="0">
                <a:latin typeface="Arial"/>
                <a:cs typeface="Arial"/>
              </a:rPr>
              <a:t>1_your 	</a:t>
            </a:r>
            <a:r>
              <a:rPr sz="2800" b="1" spc="-20" dirty="0">
                <a:latin typeface="Arial"/>
                <a:cs typeface="Arial"/>
              </a:rPr>
              <a:t>name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9107" y="874443"/>
            <a:ext cx="6763446" cy="677722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8" name="object 8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624329"/>
            <a:ext cx="9205595" cy="871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825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Excel_1-2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workbook and do the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folowing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 Search the workbook for all instances of the word garden. Confirm that the search returns results from both worksheets.</a:t>
            </a:r>
          </a:p>
          <a:p>
            <a:pPr marL="467995" marR="825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Move to the cel at the intersection of the last active row and column in the worksheet.</a:t>
            </a:r>
          </a:p>
          <a:p>
            <a:pPr marL="467995" marR="825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Configure the worksheet to print at a Landscape orientation. Display the print preview of the worksheet to verify the settings.</a:t>
            </a:r>
          </a:p>
          <a:p>
            <a:pPr marL="467995" marR="825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and Display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Excel_1-4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worksheet and do the following : Freeze rows 1 through 9 so that when you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scrol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the rest of the worksheet, those rows are always visible.</a:t>
            </a:r>
          </a:p>
          <a:p>
            <a:pPr marL="467995" marR="825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Split the worksheet so that you can display rows 1 through 9 in the top window and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scrol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the budget data in the bottom window.</a:t>
            </a:r>
          </a:p>
          <a:p>
            <a:pPr marL="467995" marR="825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Attach the keywords (tags) spending and saving to the workbook.</a:t>
            </a:r>
          </a:p>
          <a:p>
            <a:pPr marL="467995" marR="825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7995" marR="825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/>
              <a:tabLst>
                <a:tab pos="469900" algn="l"/>
              </a:tabLst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8030" y="1627793"/>
            <a:ext cx="7249159" cy="21794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8255" indent="-514350" algn="just">
              <a:lnSpc>
                <a:spcPct val="100000"/>
              </a:lnSpc>
              <a:spcBef>
                <a:spcPts val="95"/>
              </a:spcBef>
              <a:buSzPct val="85714"/>
              <a:buFont typeface="+mj-lt"/>
              <a:buAutoNum type="arabicPeriod" startAt="7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My Monthly Budget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worksheet in Page Layout view. </a:t>
            </a:r>
          </a:p>
          <a:p>
            <a:pPr marL="467995" marR="8255" indent="-455295" algn="just">
              <a:lnSpc>
                <a:spcPct val="100000"/>
              </a:lnSpc>
              <a:spcBef>
                <a:spcPts val="95"/>
              </a:spcBef>
              <a:buSzPct val="85714"/>
              <a:buAutoNum type="arabicPeriod" startAt="7"/>
              <a:tabLst>
                <a:tab pos="46990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Select the Projected Monthly Income section of the worksheet, and zoom in to display only the selected cells.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8" name="object 8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371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-11790" y="0"/>
            <a:ext cx="6093198" cy="10287000"/>
            <a:chOff x="0" y="0"/>
            <a:chExt cx="943996" cy="15937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3996" cy="1593725"/>
            </a:xfrm>
            <a:custGeom>
              <a:avLst/>
              <a:gdLst/>
              <a:ahLst/>
              <a:cxnLst/>
              <a:rect l="l" t="t" r="r" b="b"/>
              <a:pathLst>
                <a:path w="943996" h="1593725">
                  <a:moveTo>
                    <a:pt x="0" y="0"/>
                  </a:moveTo>
                  <a:lnTo>
                    <a:pt x="943996" y="0"/>
                  </a:lnTo>
                  <a:lnTo>
                    <a:pt x="94399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346" r="-6346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7259300" y="19864"/>
            <a:ext cx="1028700" cy="10267136"/>
            <a:chOff x="0" y="0"/>
            <a:chExt cx="270933" cy="27041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2704102"/>
            </a:xfrm>
            <a:custGeom>
              <a:avLst/>
              <a:gdLst/>
              <a:ahLst/>
              <a:cxnLst/>
              <a:rect l="l" t="t" r="r" b="b"/>
              <a:pathLst>
                <a:path w="270933" h="2704102">
                  <a:moveTo>
                    <a:pt x="0" y="0"/>
                  </a:moveTo>
                  <a:lnTo>
                    <a:pt x="270933" y="0"/>
                  </a:lnTo>
                  <a:lnTo>
                    <a:pt x="270933" y="2704102"/>
                  </a:lnTo>
                  <a:lnTo>
                    <a:pt x="0" y="2704102"/>
                  </a:lnTo>
                  <a:close/>
                </a:path>
              </a:pathLst>
            </a:custGeom>
            <a:solidFill>
              <a:srgbClr val="02743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70933" cy="2751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4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-5400000">
            <a:off x="277808" y="3550685"/>
            <a:ext cx="2193087" cy="1200217"/>
          </a:xfrm>
          <a:custGeom>
            <a:avLst/>
            <a:gdLst/>
            <a:ahLst/>
            <a:cxnLst/>
            <a:rect l="l" t="t" r="r" b="b"/>
            <a:pathLst>
              <a:path w="2193087" h="1200217">
                <a:moveTo>
                  <a:pt x="0" y="0"/>
                </a:moveTo>
                <a:lnTo>
                  <a:pt x="2193086" y="0"/>
                </a:lnTo>
                <a:lnTo>
                  <a:pt x="2193086" y="1200216"/>
                </a:lnTo>
                <a:lnTo>
                  <a:pt x="0" y="1200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C9E54B-B0A3-52DC-D42D-33CBD9DA8EE8}"/>
              </a:ext>
            </a:extLst>
          </p:cNvPr>
          <p:cNvGrpSpPr/>
          <p:nvPr/>
        </p:nvGrpSpPr>
        <p:grpSpPr>
          <a:xfrm>
            <a:off x="8534400" y="3396062"/>
            <a:ext cx="6739896" cy="3494876"/>
            <a:chOff x="1391783" y="3589535"/>
            <a:chExt cx="6739896" cy="3494876"/>
          </a:xfrm>
        </p:grpSpPr>
        <p:grpSp>
          <p:nvGrpSpPr>
            <p:cNvPr id="18" name="Group 18"/>
            <p:cNvGrpSpPr/>
            <p:nvPr/>
          </p:nvGrpSpPr>
          <p:grpSpPr>
            <a:xfrm>
              <a:off x="1391783" y="3589535"/>
              <a:ext cx="6739896" cy="3494876"/>
              <a:chOff x="0" y="0"/>
              <a:chExt cx="1775117" cy="92046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775117" cy="920461"/>
              </a:xfrm>
              <a:custGeom>
                <a:avLst/>
                <a:gdLst/>
                <a:ahLst/>
                <a:cxnLst/>
                <a:rect l="l" t="t" r="r" b="b"/>
                <a:pathLst>
                  <a:path w="1775117" h="920461">
                    <a:moveTo>
                      <a:pt x="22973" y="0"/>
                    </a:moveTo>
                    <a:lnTo>
                      <a:pt x="1752143" y="0"/>
                    </a:lnTo>
                    <a:cubicBezTo>
                      <a:pt x="1758236" y="0"/>
                      <a:pt x="1764080" y="2420"/>
                      <a:pt x="1768388" y="6729"/>
                    </a:cubicBezTo>
                    <a:cubicBezTo>
                      <a:pt x="1772696" y="11037"/>
                      <a:pt x="1775117" y="16880"/>
                      <a:pt x="1775117" y="22973"/>
                    </a:cubicBezTo>
                    <a:lnTo>
                      <a:pt x="1775117" y="897488"/>
                    </a:lnTo>
                    <a:cubicBezTo>
                      <a:pt x="1775117" y="910176"/>
                      <a:pt x="1764831" y="920461"/>
                      <a:pt x="1752143" y="920461"/>
                    </a:cubicBezTo>
                    <a:lnTo>
                      <a:pt x="22973" y="920461"/>
                    </a:lnTo>
                    <a:cubicBezTo>
                      <a:pt x="10286" y="920461"/>
                      <a:pt x="0" y="910176"/>
                      <a:pt x="0" y="897488"/>
                    </a:cubicBezTo>
                    <a:lnTo>
                      <a:pt x="0" y="22973"/>
                    </a:lnTo>
                    <a:cubicBezTo>
                      <a:pt x="0" y="10286"/>
                      <a:pt x="10286" y="0"/>
                      <a:pt x="22973" y="0"/>
                    </a:cubicBezTo>
                    <a:close/>
                  </a:path>
                </a:pathLst>
              </a:custGeom>
              <a:solidFill>
                <a:srgbClr val="02743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775117" cy="968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4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974460" y="4305300"/>
              <a:ext cx="5574543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Objective 2</a:t>
              </a:r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34A7B7B3-4FA9-E8FD-A79F-71FA2417464A}"/>
                </a:ext>
              </a:extLst>
            </p:cNvPr>
            <p:cNvSpPr txBox="1"/>
            <p:nvPr/>
          </p:nvSpPr>
          <p:spPr>
            <a:xfrm>
              <a:off x="2026454" y="5511274"/>
              <a:ext cx="5472382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1595" algn="ctr">
                <a:lnSpc>
                  <a:spcPct val="100000"/>
                </a:lnSpc>
                <a:spcBef>
                  <a:spcPts val="2570"/>
                </a:spcBef>
                <a:buSzPct val="106666"/>
                <a:tabLst>
                  <a:tab pos="518795" algn="l"/>
                </a:tabLst>
              </a:pPr>
              <a:r>
                <a:rPr lang="en-ID" sz="2800" dirty="0">
                  <a:solidFill>
                    <a:schemeClr val="bg1"/>
                  </a:solidFill>
                  <a:latin typeface="Carlito"/>
                  <a:cs typeface="Carlito"/>
                </a:rPr>
                <a:t>Manage Data Cells and Arrange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4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11251"/>
            <a:ext cx="8834755" cy="37670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Open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Project-</a:t>
            </a:r>
            <a:r>
              <a:rPr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2</a:t>
            </a:r>
            <a:r>
              <a:rPr sz="2800" u="none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workbook</a:t>
            </a:r>
            <a:r>
              <a:rPr sz="2800" u="none" spc="-3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and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do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the</a:t>
            </a:r>
            <a:r>
              <a:rPr sz="2800" u="none" spc="-55" dirty="0">
                <a:latin typeface="Arial"/>
                <a:cs typeface="Arial"/>
              </a:rPr>
              <a:t> </a:t>
            </a:r>
            <a:r>
              <a:rPr sz="2800" u="none" dirty="0">
                <a:latin typeface="Arial"/>
                <a:cs typeface="Arial"/>
              </a:rPr>
              <a:t>following</a:t>
            </a:r>
            <a:r>
              <a:rPr sz="2800" u="none" spc="-40" dirty="0">
                <a:latin typeface="Arial"/>
                <a:cs typeface="Arial"/>
              </a:rPr>
              <a:t> </a:t>
            </a:r>
            <a:r>
              <a:rPr sz="2800" u="none" spc="-5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95"/>
              </a:spcBef>
            </a:pPr>
            <a:endParaRPr sz="2800" dirty="0">
              <a:latin typeface="Arial"/>
              <a:cs typeface="Arial"/>
            </a:endParaRPr>
          </a:p>
          <a:p>
            <a:pPr marL="467995" marR="6985" indent="-455295" algn="just">
              <a:lnSpc>
                <a:spcPct val="100000"/>
              </a:lnSpc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Simultaneously</a:t>
            </a:r>
            <a:r>
              <a:rPr sz="2800" spc="23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replace</a:t>
            </a:r>
            <a:r>
              <a:rPr sz="2800" b="1" spc="23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all</a:t>
            </a:r>
            <a:r>
              <a:rPr sz="2800" b="1" spc="2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intances</a:t>
            </a:r>
            <a:r>
              <a:rPr sz="2800" spc="23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22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235" dirty="0">
                <a:latin typeface="Arial"/>
                <a:cs typeface="Arial"/>
              </a:rPr>
              <a:t>  </a:t>
            </a:r>
            <a:r>
              <a:rPr sz="2800" spc="-20" dirty="0">
                <a:latin typeface="Arial"/>
                <a:cs typeface="Arial"/>
              </a:rPr>
              <a:t>text 	</a:t>
            </a:r>
            <a:r>
              <a:rPr sz="2800" dirty="0">
                <a:latin typeface="Arial"/>
                <a:cs typeface="Arial"/>
              </a:rPr>
              <a:t>“11083”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text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“11090”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Order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worksheet.</a:t>
            </a:r>
            <a:endParaRPr sz="2800" dirty="0">
              <a:latin typeface="Arial"/>
              <a:cs typeface="Arial"/>
            </a:endParaRPr>
          </a:p>
          <a:p>
            <a:pPr marL="467995" marR="5715" indent="-455295" algn="just">
              <a:lnSpc>
                <a:spcPct val="100000"/>
              </a:lnSpc>
              <a:spcBef>
                <a:spcPts val="50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Beginning</a:t>
            </a:r>
            <a:r>
              <a:rPr sz="2800" spc="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at  cell</a:t>
            </a:r>
            <a:r>
              <a:rPr sz="2800" spc="5" dirty="0">
                <a:latin typeface="Arial"/>
                <a:cs typeface="Arial"/>
              </a:rPr>
              <a:t>  </a:t>
            </a:r>
            <a:r>
              <a:rPr lang="en-US"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10" dirty="0">
                <a:latin typeface="Arial"/>
                <a:cs typeface="Arial"/>
              </a:rPr>
              <a:t>, 	</a:t>
            </a:r>
            <a:r>
              <a:rPr sz="2800" b="1" dirty="0">
                <a:latin typeface="Arial"/>
                <a:cs typeface="Arial"/>
              </a:rPr>
              <a:t>import</a:t>
            </a:r>
            <a:r>
              <a:rPr sz="2800" b="1" spc="9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8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data</a:t>
            </a:r>
            <a:r>
              <a:rPr sz="2800" b="1" spc="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tab</a:t>
            </a:r>
            <a:r>
              <a:rPr sz="2800" b="1" spc="8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delimeted</a:t>
            </a:r>
            <a:r>
              <a:rPr sz="2800" b="1" spc="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source</a:t>
            </a:r>
            <a:r>
              <a:rPr sz="2800" spc="10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file, 	</a:t>
            </a:r>
            <a:r>
              <a:rPr sz="2800" b="1" spc="-10" dirty="0">
                <a:latin typeface="Arial"/>
                <a:cs typeface="Arial"/>
              </a:rPr>
              <a:t>contributors.txt</a:t>
            </a:r>
            <a:endParaRPr sz="2800" dirty="0">
              <a:latin typeface="Arial"/>
              <a:cs typeface="Arial"/>
            </a:endParaRPr>
          </a:p>
          <a:p>
            <a:pPr marL="469900" marR="5080" algn="just">
              <a:lnSpc>
                <a:spcPct val="100000"/>
              </a:lnSpc>
              <a:spcBef>
                <a:spcPts val="495"/>
              </a:spcBef>
            </a:pPr>
            <a:r>
              <a:rPr sz="2800" dirty="0">
                <a:latin typeface="Arial"/>
                <a:cs typeface="Arial"/>
              </a:rPr>
              <a:t>(please</a:t>
            </a:r>
            <a:r>
              <a:rPr sz="2800" spc="355" dirty="0">
                <a:latin typeface="Arial"/>
                <a:cs typeface="Arial"/>
              </a:rPr>
              <a:t>    </a:t>
            </a:r>
            <a:r>
              <a:rPr sz="2800" dirty="0">
                <a:latin typeface="Arial"/>
                <a:cs typeface="Arial"/>
              </a:rPr>
              <a:t>download</a:t>
            </a:r>
            <a:r>
              <a:rPr sz="2800" spc="355" dirty="0">
                <a:latin typeface="Arial"/>
                <a:cs typeface="Arial"/>
              </a:rPr>
              <a:t>  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355" dirty="0">
                <a:latin typeface="Arial"/>
                <a:cs typeface="Arial"/>
              </a:rPr>
              <a:t>    </a:t>
            </a:r>
            <a:r>
              <a:rPr sz="2800" dirty="0">
                <a:latin typeface="Arial"/>
                <a:cs typeface="Arial"/>
              </a:rPr>
              <a:t>document</a:t>
            </a:r>
            <a:r>
              <a:rPr sz="2800" spc="355" dirty="0">
                <a:latin typeface="Arial"/>
                <a:cs typeface="Arial"/>
              </a:rPr>
              <a:t>    </a:t>
            </a:r>
            <a:r>
              <a:rPr sz="2800" dirty="0">
                <a:latin typeface="Arial"/>
                <a:cs typeface="Arial"/>
              </a:rPr>
              <a:t>first</a:t>
            </a:r>
            <a:r>
              <a:rPr sz="2800" spc="335" dirty="0">
                <a:latin typeface="Arial"/>
                <a:cs typeface="Arial"/>
              </a:rPr>
              <a:t>    </a:t>
            </a:r>
            <a:r>
              <a:rPr sz="2800" spc="-50" dirty="0">
                <a:latin typeface="Arial"/>
                <a:cs typeface="Arial"/>
              </a:rPr>
              <a:t>: </a:t>
            </a:r>
            <a:r>
              <a:rPr sz="2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contributors.txt</a:t>
            </a:r>
            <a:r>
              <a:rPr sz="2800" u="sng" spc="-1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 </a:t>
            </a:r>
            <a:r>
              <a:rPr sz="2800" u="none" spc="-50" dirty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16196" y="2853361"/>
            <a:ext cx="13062585" cy="7433945"/>
            <a:chOff x="4616196" y="2853361"/>
            <a:chExt cx="13062585" cy="743394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69296" y="2853361"/>
              <a:ext cx="7309104" cy="4355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6196" y="3878578"/>
              <a:ext cx="5753100" cy="640841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8" name="object 8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278785"/>
            <a:ext cx="8659495" cy="3131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5080" indent="-455295" algn="just">
              <a:lnSpc>
                <a:spcPct val="120000"/>
              </a:lnSpc>
              <a:spcBef>
                <a:spcPts val="95"/>
              </a:spcBef>
              <a:buSzPct val="85714"/>
              <a:buFont typeface="Arial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On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</a:t>
            </a:r>
            <a:r>
              <a:rPr sz="2800" b="1" dirty="0">
                <a:latin typeface="Arial"/>
                <a:cs typeface="Arial"/>
              </a:rPr>
              <a:t>Orders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Worksheet,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hyperlink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lang="en-US" sz="2800" spc="-60" dirty="0">
                <a:latin typeface="Arial"/>
                <a:cs typeface="Arial"/>
              </a:rPr>
              <a:t>cell</a:t>
            </a:r>
            <a:r>
              <a:rPr lang="en-US" sz="2800" dirty="0">
                <a:latin typeface="Arial"/>
                <a:cs typeface="Arial"/>
              </a:rPr>
              <a:t> B4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email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Address</a:t>
            </a:r>
            <a:r>
              <a:rPr sz="2800" spc="640" dirty="0">
                <a:latin typeface="Arial"/>
                <a:cs typeface="Arial"/>
              </a:rPr>
              <a:t> </a:t>
            </a:r>
            <a:r>
              <a:rPr lang="en-US" sz="2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official@edutrain.</a:t>
            </a:r>
            <a:r>
              <a:rPr sz="2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com</a:t>
            </a:r>
            <a:r>
              <a:rPr lang="en-US" sz="2800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 </a:t>
            </a:r>
            <a:r>
              <a:rPr lang="en-US" sz="2800" spc="-10" dirty="0">
                <a:solidFill>
                  <a:schemeClr val="tx1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and show text email.</a:t>
            </a:r>
            <a:endParaRPr sz="28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467995" marR="5080" indent="-455295" algn="just">
              <a:lnSpc>
                <a:spcPct val="120000"/>
              </a:lnSpc>
              <a:spcBef>
                <a:spcPts val="495"/>
              </a:spcBef>
              <a:buSzPct val="85714"/>
              <a:buAutoNum type="arabicPeriod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In</a:t>
            </a:r>
            <a:r>
              <a:rPr sz="2800" spc="18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cell</a:t>
            </a:r>
            <a:r>
              <a:rPr sz="2800" spc="18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A23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180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enter</a:t>
            </a:r>
            <a:r>
              <a:rPr sz="2800" spc="18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185" dirty="0">
                <a:latin typeface="Arial"/>
                <a:cs typeface="Arial"/>
              </a:rPr>
              <a:t>  </a:t>
            </a:r>
            <a:r>
              <a:rPr sz="2800" b="1" dirty="0">
                <a:latin typeface="Arial"/>
                <a:cs typeface="Arial"/>
              </a:rPr>
              <a:t>hyperlink</a:t>
            </a:r>
            <a:r>
              <a:rPr sz="2800" b="1" spc="18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18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85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website 	</a:t>
            </a:r>
            <a:r>
              <a:rPr sz="2800" dirty="0">
                <a:latin typeface="Arial"/>
                <a:cs typeface="Arial"/>
              </a:rPr>
              <a:t>located</a:t>
            </a:r>
            <a:r>
              <a:rPr sz="2800" spc="1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</a:t>
            </a:r>
            <a:r>
              <a:rPr sz="2800" spc="175" dirty="0">
                <a:latin typeface="Arial"/>
                <a:cs typeface="Arial"/>
              </a:rPr>
              <a:t> </a:t>
            </a:r>
            <a:r>
              <a:rPr lang="en-ID" sz="2800" dirty="0">
                <a:latin typeface="Arial"/>
                <a:cs typeface="Arial"/>
                <a:hlinkClick r:id="rId3"/>
              </a:rPr>
              <a:t>https://edutrain.uinsgd.ac.id/</a:t>
            </a:r>
            <a:r>
              <a:rPr lang="en-ID" sz="28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Edit</a:t>
            </a:r>
            <a:r>
              <a:rPr sz="2800" spc="1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hyperlink</a:t>
            </a:r>
            <a:r>
              <a:rPr sz="2800" spc="1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</a:t>
            </a:r>
            <a:r>
              <a:rPr sz="2800" spc="1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18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	</a:t>
            </a:r>
            <a:r>
              <a:rPr sz="2800" dirty="0">
                <a:latin typeface="Arial"/>
                <a:cs typeface="Arial"/>
              </a:rPr>
              <a:t>cell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displays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URL.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687800" y="717829"/>
            <a:ext cx="699770" cy="699770"/>
            <a:chOff x="16687800" y="717829"/>
            <a:chExt cx="699770" cy="699770"/>
          </a:xfrm>
        </p:grpSpPr>
        <p:sp>
          <p:nvSpPr>
            <p:cNvPr id="6" name="object 6"/>
            <p:cNvSpPr/>
            <p:nvPr/>
          </p:nvSpPr>
          <p:spPr>
            <a:xfrm>
              <a:off x="16687800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04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55084" y="717829"/>
              <a:ext cx="332105" cy="334010"/>
            </a:xfrm>
            <a:custGeom>
              <a:avLst/>
              <a:gdLst/>
              <a:ahLst/>
              <a:cxnLst/>
              <a:rect l="l" t="t" r="r" b="b"/>
              <a:pathLst>
                <a:path w="332105" h="334009">
                  <a:moveTo>
                    <a:pt x="332079" y="0"/>
                  </a:moveTo>
                  <a:lnTo>
                    <a:pt x="0" y="0"/>
                  </a:lnTo>
                  <a:lnTo>
                    <a:pt x="0" y="333603"/>
                  </a:lnTo>
                  <a:lnTo>
                    <a:pt x="332079" y="333603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7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87800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00A2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55084" y="108511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332079" y="0"/>
                  </a:moveTo>
                  <a:lnTo>
                    <a:pt x="0" y="0"/>
                  </a:lnTo>
                  <a:lnTo>
                    <a:pt x="0" y="332079"/>
                  </a:lnTo>
                  <a:lnTo>
                    <a:pt x="332079" y="332079"/>
                  </a:lnTo>
                  <a:lnTo>
                    <a:pt x="332079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6576" y="5945637"/>
            <a:ext cx="2530259" cy="4011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2B380C-B064-BB0D-882A-31A8494F2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7022" y="1684775"/>
            <a:ext cx="6900778" cy="82045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3082</Words>
  <Application>Microsoft Office PowerPoint</Application>
  <PresentationFormat>Custom</PresentationFormat>
  <Paragraphs>171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Dubai</vt:lpstr>
      <vt:lpstr>Calibri</vt:lpstr>
      <vt:lpstr>Carlito</vt:lpstr>
      <vt:lpstr>Impact</vt:lpstr>
      <vt:lpstr>Arial</vt:lpstr>
      <vt:lpstr>Bebas Neue Cyrillic</vt:lpstr>
      <vt:lpstr>Office Theme</vt:lpstr>
      <vt:lpstr>1_Office Theme</vt:lpstr>
      <vt:lpstr>Our Partner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Hijau Minimalis Modern Presentasi Proposal Bisnis</dc:title>
  <dc:creator>LAYANAN PTIPD UINSGD</dc:creator>
  <cp:lastModifiedBy>Nurul Dwi Cahya</cp:lastModifiedBy>
  <cp:revision>3</cp:revision>
  <dcterms:created xsi:type="dcterms:W3CDTF">2006-08-16T00:00:00Z</dcterms:created>
  <dcterms:modified xsi:type="dcterms:W3CDTF">2024-09-23T02:15:19Z</dcterms:modified>
  <dc:identifier>DAGRQkywH-Y</dc:identifier>
</cp:coreProperties>
</file>